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5"/>
    <p:sldMasterId id="2147483682" r:id="rId6"/>
    <p:sldMasterId id="2147483683"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04" r:id="rId57"/>
    <p:sldId id="305" r:id="rId58"/>
    <p:sldId id="306" r:id="rId59"/>
    <p:sldId id="307" r:id="rId60"/>
    <p:sldId id="308" r:id="rId61"/>
    <p:sldId id="309" r:id="rId62"/>
    <p:sldId id="310" r:id="rId63"/>
  </p:sldIdLst>
  <p:sldSz cy="5143500" cx="9144000"/>
  <p:notesSz cx="6858000" cy="9144000"/>
  <p:embeddedFontLst>
    <p:embeddedFont>
      <p:font typeface="Oxygen"/>
      <p:regular r:id="rId64"/>
      <p:bold r:id="rId65"/>
    </p:embeddedFont>
    <p:embeddedFont>
      <p:font typeface="Roboto"/>
      <p:regular r:id="rId66"/>
      <p:bold r:id="rId67"/>
      <p:italic r:id="rId68"/>
      <p:boldItalic r:id="rId69"/>
    </p:embeddedFont>
    <p:embeddedFont>
      <p:font typeface="Montserrat"/>
      <p:regular r:id="rId70"/>
      <p:bold r:id="rId71"/>
      <p:italic r:id="rId72"/>
      <p:boldItalic r:id="rId7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F26440E-F2F4-4439-BA26-EB8EE79DFA41}">
  <a:tblStyle styleId="{0F26440E-F2F4-4439-BA26-EB8EE79DFA4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42" Type="http://schemas.openxmlformats.org/officeDocument/2006/relationships/slide" Target="slides/slide34.xml"/><Relationship Id="rId41" Type="http://schemas.openxmlformats.org/officeDocument/2006/relationships/slide" Target="slides/slide33.xml"/><Relationship Id="rId44" Type="http://schemas.openxmlformats.org/officeDocument/2006/relationships/slide" Target="slides/slide36.xml"/><Relationship Id="rId43" Type="http://schemas.openxmlformats.org/officeDocument/2006/relationships/slide" Target="slides/slide35.xml"/><Relationship Id="rId46" Type="http://schemas.openxmlformats.org/officeDocument/2006/relationships/slide" Target="slides/slide38.xml"/><Relationship Id="rId45" Type="http://schemas.openxmlformats.org/officeDocument/2006/relationships/slide" Target="slides/slide37.xml"/><Relationship Id="rId1" Type="http://schemas.openxmlformats.org/officeDocument/2006/relationships/theme" Target="theme/theme4.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notesMaster" Target="notesMasters/notesMaster1.xml"/><Relationship Id="rId73" Type="http://schemas.openxmlformats.org/officeDocument/2006/relationships/font" Target="fonts/Montserrat-boldItalic.fntdata"/><Relationship Id="rId72" Type="http://schemas.openxmlformats.org/officeDocument/2006/relationships/font" Target="fonts/Montserrat-italic.fntdata"/><Relationship Id="rId31" Type="http://schemas.openxmlformats.org/officeDocument/2006/relationships/slide" Target="slides/slide23.xml"/><Relationship Id="rId30" Type="http://schemas.openxmlformats.org/officeDocument/2006/relationships/slide" Target="slides/slide22.xml"/><Relationship Id="rId33" Type="http://schemas.openxmlformats.org/officeDocument/2006/relationships/slide" Target="slides/slide25.xml"/><Relationship Id="rId32" Type="http://schemas.openxmlformats.org/officeDocument/2006/relationships/slide" Target="slides/slide24.xml"/><Relationship Id="rId35" Type="http://schemas.openxmlformats.org/officeDocument/2006/relationships/slide" Target="slides/slide27.xml"/><Relationship Id="rId34" Type="http://schemas.openxmlformats.org/officeDocument/2006/relationships/slide" Target="slides/slide26.xml"/><Relationship Id="rId71" Type="http://schemas.openxmlformats.org/officeDocument/2006/relationships/font" Target="fonts/Montserrat-bold.fntdata"/><Relationship Id="rId70" Type="http://schemas.openxmlformats.org/officeDocument/2006/relationships/font" Target="fonts/Montserrat-regular.fntdata"/><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62" Type="http://schemas.openxmlformats.org/officeDocument/2006/relationships/slide" Target="slides/slide54.xml"/><Relationship Id="rId61" Type="http://schemas.openxmlformats.org/officeDocument/2006/relationships/slide" Target="slides/slide53.xml"/><Relationship Id="rId20" Type="http://schemas.openxmlformats.org/officeDocument/2006/relationships/slide" Target="slides/slide12.xml"/><Relationship Id="rId64" Type="http://schemas.openxmlformats.org/officeDocument/2006/relationships/font" Target="fonts/Oxygen-regular.fntdata"/><Relationship Id="rId63" Type="http://schemas.openxmlformats.org/officeDocument/2006/relationships/slide" Target="slides/slide55.xml"/><Relationship Id="rId22" Type="http://schemas.openxmlformats.org/officeDocument/2006/relationships/slide" Target="slides/slide14.xml"/><Relationship Id="rId66" Type="http://schemas.openxmlformats.org/officeDocument/2006/relationships/font" Target="fonts/Roboto-regular.fntdata"/><Relationship Id="rId21" Type="http://schemas.openxmlformats.org/officeDocument/2006/relationships/slide" Target="slides/slide13.xml"/><Relationship Id="rId65" Type="http://schemas.openxmlformats.org/officeDocument/2006/relationships/font" Target="fonts/Oxygen-bold.fntdata"/><Relationship Id="rId24" Type="http://schemas.openxmlformats.org/officeDocument/2006/relationships/slide" Target="slides/slide16.xml"/><Relationship Id="rId68" Type="http://schemas.openxmlformats.org/officeDocument/2006/relationships/font" Target="fonts/Roboto-italic.fntdata"/><Relationship Id="rId23" Type="http://schemas.openxmlformats.org/officeDocument/2006/relationships/slide" Target="slides/slide15.xml"/><Relationship Id="rId67" Type="http://schemas.openxmlformats.org/officeDocument/2006/relationships/font" Target="fonts/Roboto-bold.fntdata"/><Relationship Id="rId60" Type="http://schemas.openxmlformats.org/officeDocument/2006/relationships/slide" Target="slides/slide52.xml"/><Relationship Id="rId26" Type="http://schemas.openxmlformats.org/officeDocument/2006/relationships/slide" Target="slides/slide18.xml"/><Relationship Id="rId25" Type="http://schemas.openxmlformats.org/officeDocument/2006/relationships/slide" Target="slides/slide17.xml"/><Relationship Id="rId69" Type="http://schemas.openxmlformats.org/officeDocument/2006/relationships/font" Target="fonts/Roboto-boldItalic.fntdata"/><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slide" Target="slides/slide43.xml"/><Relationship Id="rId50" Type="http://schemas.openxmlformats.org/officeDocument/2006/relationships/slide" Target="slides/slide42.xml"/><Relationship Id="rId53" Type="http://schemas.openxmlformats.org/officeDocument/2006/relationships/slide" Target="slides/slide45.xml"/><Relationship Id="rId52" Type="http://schemas.openxmlformats.org/officeDocument/2006/relationships/slide" Target="slides/slide44.xml"/><Relationship Id="rId11" Type="http://schemas.openxmlformats.org/officeDocument/2006/relationships/slide" Target="slides/slide3.xml"/><Relationship Id="rId55" Type="http://schemas.openxmlformats.org/officeDocument/2006/relationships/slide" Target="slides/slide47.xml"/><Relationship Id="rId10" Type="http://schemas.openxmlformats.org/officeDocument/2006/relationships/slide" Target="slides/slide2.xml"/><Relationship Id="rId54" Type="http://schemas.openxmlformats.org/officeDocument/2006/relationships/slide" Target="slides/slide46.xml"/><Relationship Id="rId13" Type="http://schemas.openxmlformats.org/officeDocument/2006/relationships/slide" Target="slides/slide5.xml"/><Relationship Id="rId57" Type="http://schemas.openxmlformats.org/officeDocument/2006/relationships/slide" Target="slides/slide49.xml"/><Relationship Id="rId12" Type="http://schemas.openxmlformats.org/officeDocument/2006/relationships/slide" Target="slides/slide4.xml"/><Relationship Id="rId56" Type="http://schemas.openxmlformats.org/officeDocument/2006/relationships/slide" Target="slides/slide48.xml"/><Relationship Id="rId15" Type="http://schemas.openxmlformats.org/officeDocument/2006/relationships/slide" Target="slides/slide7.xml"/><Relationship Id="rId59" Type="http://schemas.openxmlformats.org/officeDocument/2006/relationships/slide" Target="slides/slide51.xml"/><Relationship Id="rId14" Type="http://schemas.openxmlformats.org/officeDocument/2006/relationships/slide" Target="slides/slide6.xml"/><Relationship Id="rId58" Type="http://schemas.openxmlformats.org/officeDocument/2006/relationships/slide" Target="slides/slide50.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jpg>
</file>

<file path=ppt/media/image62.png>
</file>

<file path=ppt/media/image63.png>
</file>

<file path=ppt/media/image64.png>
</file>

<file path=ppt/media/image65.png>
</file>

<file path=ppt/media/image66.png>
</file>

<file path=ppt/media/image67.jpg>
</file>

<file path=ppt/media/image68.jpg>
</file>

<file path=ppt/media/image69.jpg>
</file>

<file path=ppt/media/image7.png>
</file>

<file path=ppt/media/image70.png>
</file>

<file path=ppt/media/image71.jpg>
</file>

<file path=ppt/media/image72.gif>
</file>

<file path=ppt/media/image73.png>
</file>

<file path=ppt/media/image74.png>
</file>

<file path=ppt/media/image75.png>
</file>

<file path=ppt/media/image76.png>
</file>

<file path=ppt/media/image77.jpg>
</file>

<file path=ppt/media/image78.png>
</file>

<file path=ppt/media/image79.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wired.com/threatlevel/2007/08/napster-trial-e/" TargetMode="External"/><Relationship Id="rId3" Type="http://schemas.openxmlformats.org/officeDocument/2006/relationships/hyperlink" Target="http://www.bobsspaceracers.com/whac-a-mole/html-index.htm" TargetMode="External"/><Relationship Id="rId4" Type="http://schemas.openxmlformats.org/officeDocument/2006/relationships/hyperlink" Target="https://www.wired.com/threatlevel/2008/09/proving-file-sh/"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wired.com/threatlevel/2007/08/napster-trial-e/" TargetMode="External"/><Relationship Id="rId3" Type="http://schemas.openxmlformats.org/officeDocument/2006/relationships/hyperlink" Target="http://www.bobsspaceracers.com/whac-a-mole/html-index.htm" TargetMode="External"/><Relationship Id="rId4" Type="http://schemas.openxmlformats.org/officeDocument/2006/relationships/hyperlink" Target="https://www.wired.com/threatlevel/2008/09/proving-file-sh/" TargetMode="Externa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bloomberg.com/news/articles/2019-06-15/italy-s-mafia-uses-the-old-lira-as-its-own-parallel-currency" TargetMode="Externa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inata.cloud/pinmanager" TargetMode="Externa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inata.cloud/pinmanager" TargetMode="Externa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rinkeby.gnosis-safe.io/" TargetMode="External"/><Relationship Id="rId3" Type="http://schemas.openxmlformats.org/officeDocument/2006/relationships/hyperlink" Target="https://testnets.opensea.io/" TargetMode="Externa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f722505119_0_27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f722505119_0_27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f722505119_0_3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f722505119_0_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In order to be able to understand what the blockchain can offer to music professionals, we must analyze some aspects in the history of music industry.</a:t>
            </a:r>
            <a:endParaRPr/>
          </a:p>
          <a:p>
            <a:pPr indent="0" lvl="0" marL="0" rtl="0" algn="l">
              <a:spcBef>
                <a:spcPts val="0"/>
              </a:spcBef>
              <a:spcAft>
                <a:spcPts val="0"/>
              </a:spcAft>
              <a:buNone/>
            </a:pPr>
            <a:r>
              <a:rPr lang="it"/>
              <a:t>In fact, some concepts we may want to apply to music on the blockchain might derive from past examples.</a:t>
            </a:r>
            <a:endParaRPr/>
          </a:p>
          <a:p>
            <a:pPr indent="0" lvl="0" marL="0" rtl="0" algn="l">
              <a:spcBef>
                <a:spcPts val="0"/>
              </a:spcBef>
              <a:spcAft>
                <a:spcPts val="0"/>
              </a:spcAft>
              <a:buNone/>
            </a:pPr>
            <a:r>
              <a:rPr lang="it"/>
              <a:t>So the first historical block I decided to call it “Pre Napster” WHY? Because I could have divided analog music from digital music, but when we consider CD in the 90s we are talking about digital music supports that are still marketed in the analog industry (physical copies, shops etc.)</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WHY “ECONOMY” AND NOT “INDUSTRY” → Industry too often does not take into account the Immaterial Value, Economy does.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f722505119_0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f722505119_0_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Why we look at Piracy? </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Piracy is something the Industry looks at very carefully: they shut down whoever might get too big, but never kill the movement.</a:t>
            </a:r>
            <a:endParaRPr/>
          </a:p>
          <a:p>
            <a:pPr indent="0" lvl="0" marL="0" rtl="0" algn="l">
              <a:spcBef>
                <a:spcPts val="0"/>
              </a:spcBef>
              <a:spcAft>
                <a:spcPts val="0"/>
              </a:spcAft>
              <a:buNone/>
            </a:pPr>
            <a:r>
              <a:rPr lang="it"/>
              <a:t>Records always display “copying is a copyright infringement”, the audio technology market is based on copying (tape decks, blank Cassettes for mixtapes etc).</a:t>
            </a:r>
            <a:endParaRPr/>
          </a:p>
          <a:p>
            <a:pPr indent="0" lvl="0" marL="0" rtl="0" algn="l">
              <a:spcBef>
                <a:spcPts val="0"/>
              </a:spcBef>
              <a:spcAft>
                <a:spcPts val="0"/>
              </a:spcAft>
              <a:buNone/>
            </a:pPr>
            <a:r>
              <a:rPr lang="it"/>
              <a:t>DJs needed to have authenticated copies, they could not play pirate cds or compilations.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f722505119_0_4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f722505119_0_4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f722505119_0_5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f722505119_0_5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f722505119_0_6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f722505119_0_6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Napster model is fundamental to understand 2 things:</a:t>
            </a:r>
            <a:endParaRPr/>
          </a:p>
          <a:p>
            <a:pPr indent="-298450" lvl="0" marL="457200" rtl="0" algn="l">
              <a:spcBef>
                <a:spcPts val="0"/>
              </a:spcBef>
              <a:spcAft>
                <a:spcPts val="0"/>
              </a:spcAft>
              <a:buSzPts val="1100"/>
              <a:buChar char="-"/>
            </a:pPr>
            <a:r>
              <a:rPr lang="it"/>
              <a:t>The web we browse today, made of free content</a:t>
            </a:r>
            <a:endParaRPr/>
          </a:p>
          <a:p>
            <a:pPr indent="-298450" lvl="0" marL="457200" rtl="0" algn="l">
              <a:spcBef>
                <a:spcPts val="0"/>
              </a:spcBef>
              <a:spcAft>
                <a:spcPts val="0"/>
              </a:spcAft>
              <a:buSzPts val="1100"/>
              <a:buChar char="-"/>
            </a:pPr>
            <a:r>
              <a:rPr lang="it"/>
              <a:t>Shared databased (more for blockchain purpose)</a:t>
            </a:r>
            <a:endParaRPr/>
          </a:p>
          <a:p>
            <a:pPr indent="0" lvl="0" marL="0" rtl="0" algn="l">
              <a:spcBef>
                <a:spcPts val="0"/>
              </a:spcBef>
              <a:spcAft>
                <a:spcPts val="0"/>
              </a:spcAft>
              <a:buNone/>
            </a:pPr>
            <a:r>
              <a:t/>
            </a:r>
            <a:endParaRPr/>
          </a:p>
          <a:p>
            <a:pPr indent="0" lvl="0" marL="0" rtl="0" algn="l">
              <a:lnSpc>
                <a:spcPct val="175000"/>
              </a:lnSpc>
              <a:spcBef>
                <a:spcPts val="0"/>
              </a:spcBef>
              <a:spcAft>
                <a:spcPts val="0"/>
              </a:spcAft>
              <a:buClr>
                <a:schemeClr val="dk1"/>
              </a:buClr>
              <a:buSzPts val="1100"/>
              <a:buFont typeface="Arial"/>
              <a:buNone/>
            </a:pPr>
            <a:r>
              <a:rPr lang="it">
                <a:solidFill>
                  <a:schemeClr val="dk1"/>
                </a:solidFill>
                <a:latin typeface="Roboto"/>
                <a:ea typeface="Roboto"/>
                <a:cs typeface="Roboto"/>
                <a:sym typeface="Roboto"/>
              </a:rPr>
              <a:t>If you logged into the old Napster to download a song, here's what happened:</a:t>
            </a:r>
            <a:endParaRPr>
              <a:solidFill>
                <a:schemeClr val="dk1"/>
              </a:solidFill>
              <a:latin typeface="Roboto"/>
              <a:ea typeface="Roboto"/>
              <a:cs typeface="Roboto"/>
              <a:sym typeface="Roboto"/>
            </a:endParaRPr>
          </a:p>
          <a:p>
            <a:pPr indent="-304800" lvl="0" marL="457200" rtl="0" algn="l">
              <a:lnSpc>
                <a:spcPct val="115000"/>
              </a:lnSpc>
              <a:spcBef>
                <a:spcPts val="1800"/>
              </a:spcBef>
              <a:spcAft>
                <a:spcPts val="0"/>
              </a:spcAft>
              <a:buClr>
                <a:schemeClr val="dk1"/>
              </a:buClr>
              <a:buSzPts val="1200"/>
              <a:buFont typeface="Roboto"/>
              <a:buAutoNum type="arabicPeriod"/>
            </a:pPr>
            <a:r>
              <a:rPr lang="it" sz="1200">
                <a:solidFill>
                  <a:schemeClr val="dk1"/>
                </a:solidFill>
                <a:latin typeface="Roboto"/>
                <a:ea typeface="Roboto"/>
                <a:cs typeface="Roboto"/>
                <a:sym typeface="Roboto"/>
              </a:rPr>
              <a:t>You started the Napster software on your machine. Your machine became a small server able to make files available to other Napster users.</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AutoNum type="arabicPeriod"/>
            </a:pPr>
            <a:r>
              <a:rPr lang="it" sz="1200">
                <a:solidFill>
                  <a:schemeClr val="dk1"/>
                </a:solidFill>
                <a:latin typeface="Roboto"/>
                <a:ea typeface="Roboto"/>
                <a:cs typeface="Roboto"/>
                <a:sym typeface="Roboto"/>
              </a:rPr>
              <a:t>Your machine connected to Napster's central servers. It told the central servers which files were available on your machine. So the Napster central servers had a complete list of every shared song available on every hard disk connected to Napster at that time.</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AutoNum type="arabicPeriod"/>
            </a:pPr>
            <a:r>
              <a:rPr lang="it" sz="1200">
                <a:solidFill>
                  <a:schemeClr val="dk1"/>
                </a:solidFill>
                <a:latin typeface="Roboto"/>
                <a:ea typeface="Roboto"/>
                <a:cs typeface="Roboto"/>
                <a:sym typeface="Roboto"/>
              </a:rPr>
              <a:t>You typed in a query for a song. Let's say you were looking for the song "Roxanne" by The Police. Napster's central servers listed all of the machines storing that song.</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AutoNum type="arabicPeriod"/>
            </a:pPr>
            <a:r>
              <a:rPr lang="it" sz="1200">
                <a:solidFill>
                  <a:schemeClr val="dk1"/>
                </a:solidFill>
                <a:latin typeface="Roboto"/>
                <a:ea typeface="Roboto"/>
                <a:cs typeface="Roboto"/>
                <a:sym typeface="Roboto"/>
              </a:rPr>
              <a:t>You picked a version of the song from the list.</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AutoNum type="arabicPeriod"/>
            </a:pPr>
            <a:r>
              <a:rPr lang="it" sz="1200">
                <a:solidFill>
                  <a:schemeClr val="dk1"/>
                </a:solidFill>
                <a:latin typeface="Roboto"/>
                <a:ea typeface="Roboto"/>
                <a:cs typeface="Roboto"/>
                <a:sym typeface="Roboto"/>
              </a:rPr>
              <a:t>Your machine connected to the user's machine that had that song, and downloaded the song directly from that machine.</a:t>
            </a:r>
            <a:endParaRPr sz="1200">
              <a:solidFill>
                <a:schemeClr val="dk1"/>
              </a:solidFill>
              <a:latin typeface="Roboto"/>
              <a:ea typeface="Roboto"/>
              <a:cs typeface="Roboto"/>
              <a:sym typeface="Roboto"/>
            </a:endParaRPr>
          </a:p>
          <a:p>
            <a:pPr indent="0" lvl="0" marL="0" rtl="0" algn="l">
              <a:lnSpc>
                <a:spcPct val="175000"/>
              </a:lnSpc>
              <a:spcBef>
                <a:spcPts val="1800"/>
              </a:spcBef>
              <a:spcAft>
                <a:spcPts val="0"/>
              </a:spcAft>
              <a:buNone/>
            </a:pPr>
            <a:r>
              <a:rPr lang="it">
                <a:solidFill>
                  <a:schemeClr val="dk1"/>
                </a:solidFill>
                <a:latin typeface="Roboto"/>
                <a:ea typeface="Roboto"/>
                <a:cs typeface="Roboto"/>
                <a:sym typeface="Roboto"/>
              </a:rPr>
              <a:t>The creator of Napster had a couple of reasons for this approach:</a:t>
            </a:r>
            <a:endParaRPr>
              <a:solidFill>
                <a:schemeClr val="dk1"/>
              </a:solidFill>
              <a:latin typeface="Roboto"/>
              <a:ea typeface="Roboto"/>
              <a:cs typeface="Roboto"/>
              <a:sym typeface="Roboto"/>
            </a:endParaRPr>
          </a:p>
          <a:p>
            <a:pPr indent="-304800" lvl="0" marL="457200" rtl="0" algn="l">
              <a:lnSpc>
                <a:spcPct val="115000"/>
              </a:lnSpc>
              <a:spcBef>
                <a:spcPts val="1800"/>
              </a:spcBef>
              <a:spcAft>
                <a:spcPts val="0"/>
              </a:spcAft>
              <a:buClr>
                <a:schemeClr val="dk1"/>
              </a:buClr>
              <a:buSzPts val="1200"/>
              <a:buFont typeface="Roboto"/>
              <a:buChar char="●"/>
            </a:pPr>
            <a:r>
              <a:rPr lang="it" sz="1200">
                <a:solidFill>
                  <a:schemeClr val="dk1"/>
                </a:solidFill>
                <a:latin typeface="Roboto"/>
                <a:ea typeface="Roboto"/>
                <a:cs typeface="Roboto"/>
                <a:sym typeface="Roboto"/>
              </a:rPr>
              <a:t>Napster eventually grew to have billions of songs available. There is no way a central server could have had enough disk space to hold all the songs, or enough bandwidth to handle all the requests.</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it" sz="1200">
                <a:solidFill>
                  <a:schemeClr val="dk1"/>
                </a:solidFill>
                <a:latin typeface="Roboto"/>
                <a:ea typeface="Roboto"/>
                <a:cs typeface="Roboto"/>
                <a:sym typeface="Roboto"/>
              </a:rPr>
              <a:t>Napster was trying to take advantage of a loophole in copyright law that allows friends to share music with friends. The legal concept behind Napster was, "All of these people are sharing the songs on their hard disks with their friends." The courts did not agree with that logic, but it gave Napster enough time to prove the concept and grow to massive size.</a:t>
            </a:r>
            <a:endParaRPr sz="1200">
              <a:solidFill>
                <a:schemeClr val="dk1"/>
              </a:solidFill>
              <a:latin typeface="Roboto"/>
              <a:ea typeface="Roboto"/>
              <a:cs typeface="Roboto"/>
              <a:sym typeface="Roboto"/>
            </a:endParaRPr>
          </a:p>
          <a:p>
            <a:pPr indent="0" lvl="0" marL="0" rtl="0" algn="l">
              <a:spcBef>
                <a:spcPts val="180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f722505119_0_6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f722505119_0_6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Why Napster was so popular?/ because it allowed on the internet something that was there for a long time in schools, neighborhoods and concert venues: MUSIC SWAPPING</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f722505119_0_7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f722505119_0_7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BEFORE WE START WITH MUSIC ON THE WEB2 (CURRENT) i WOULD LIKE YOU TO DIVIDE IN GROUPS OF 2, 3 AND DISCUSS THIS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f722505119_0_7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f722505119_0_7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it" sz="1350">
                <a:solidFill>
                  <a:srgbClr val="1A1A1A"/>
                </a:solidFill>
                <a:highlight>
                  <a:srgbClr val="FFFFFF"/>
                </a:highlight>
              </a:rPr>
              <a:t>__1999: __The Recording Industry Association of America sues Napster. The rules are about to change.</a:t>
            </a:r>
            <a:endParaRPr sz="1350">
              <a:solidFill>
                <a:srgbClr val="1A1A1A"/>
              </a:solidFill>
              <a:highlight>
                <a:srgbClr val="FFFFFF"/>
              </a:highlight>
            </a:endParaRPr>
          </a:p>
          <a:p>
            <a:pPr indent="0" lvl="0" marL="0" rtl="0" algn="l">
              <a:lnSpc>
                <a:spcPct val="115000"/>
              </a:lnSpc>
              <a:spcBef>
                <a:spcPts val="1400"/>
              </a:spcBef>
              <a:spcAft>
                <a:spcPts val="0"/>
              </a:spcAft>
              <a:buClr>
                <a:schemeClr val="dk1"/>
              </a:buClr>
              <a:buSzPts val="1100"/>
              <a:buFont typeface="Arial"/>
              <a:buNone/>
            </a:pPr>
            <a:r>
              <a:rPr lang="it" sz="1350">
                <a:solidFill>
                  <a:srgbClr val="1A1A1A"/>
                </a:solidFill>
                <a:highlight>
                  <a:srgbClr val="FFFFFF"/>
                </a:highlight>
              </a:rPr>
              <a:t>So, the RIAA sued Napster and all of its financial backers in federal court in San Francisco. The outcome eventually defined the rules of online, peer-to-peer file sharing networks.</a:t>
            </a:r>
            <a:endParaRPr sz="1350">
              <a:solidFill>
                <a:srgbClr val="1A1A1A"/>
              </a:solidFill>
              <a:highlight>
                <a:srgbClr val="FFFFFF"/>
              </a:highlight>
            </a:endParaRPr>
          </a:p>
          <a:p>
            <a:pPr indent="0" lvl="0" marL="0" rtl="0" algn="l">
              <a:lnSpc>
                <a:spcPct val="115000"/>
              </a:lnSpc>
              <a:spcBef>
                <a:spcPts val="1400"/>
              </a:spcBef>
              <a:spcAft>
                <a:spcPts val="0"/>
              </a:spcAft>
              <a:buClr>
                <a:schemeClr val="dk1"/>
              </a:buClr>
              <a:buSzPts val="1100"/>
              <a:buFont typeface="Arial"/>
              <a:buNone/>
            </a:pPr>
            <a:r>
              <a:rPr lang="it" sz="1350">
                <a:solidFill>
                  <a:srgbClr val="1A1A1A"/>
                </a:solidFill>
                <a:highlight>
                  <a:srgbClr val="FFFFFF"/>
                </a:highlight>
              </a:rPr>
              <a:t>The case dragged on for almost eight years.</a:t>
            </a:r>
            <a:endParaRPr sz="1350">
              <a:solidFill>
                <a:srgbClr val="1A1A1A"/>
              </a:solidFill>
              <a:highlight>
                <a:srgbClr val="FFFFFF"/>
              </a:highlight>
            </a:endParaRPr>
          </a:p>
          <a:p>
            <a:pPr indent="0" lvl="0" marL="0" rtl="0" algn="l">
              <a:lnSpc>
                <a:spcPct val="115000"/>
              </a:lnSpc>
              <a:spcBef>
                <a:spcPts val="1400"/>
              </a:spcBef>
              <a:spcAft>
                <a:spcPts val="0"/>
              </a:spcAft>
              <a:buClr>
                <a:schemeClr val="dk1"/>
              </a:buClr>
              <a:buSzPts val="1100"/>
              <a:buFont typeface="Arial"/>
              <a:buNone/>
            </a:pPr>
            <a:r>
              <a:rPr lang="it" sz="1350">
                <a:solidFill>
                  <a:srgbClr val="1A1A1A"/>
                </a:solidFill>
                <a:highlight>
                  <a:srgbClr val="FFFFFF"/>
                </a:highlight>
              </a:rPr>
              <a:t>A federal judge and an appeals court in San Francisco both ruled in 2002 that Napster was liable for contributory or vicarious copyright violations, because it was allowing millions of users to download music for free. Napster eventually shut down and went bankrupt, later re-emerging as a legitimate, online music service.</a:t>
            </a:r>
            <a:endParaRPr sz="1350">
              <a:solidFill>
                <a:srgbClr val="1A1A1A"/>
              </a:solidFill>
              <a:highlight>
                <a:srgbClr val="FFFFFF"/>
              </a:highlight>
            </a:endParaRPr>
          </a:p>
          <a:p>
            <a:pPr indent="0" lvl="0" marL="0" rtl="0" algn="l">
              <a:lnSpc>
                <a:spcPct val="115000"/>
              </a:lnSpc>
              <a:spcBef>
                <a:spcPts val="1400"/>
              </a:spcBef>
              <a:spcAft>
                <a:spcPts val="0"/>
              </a:spcAft>
              <a:buClr>
                <a:schemeClr val="dk1"/>
              </a:buClr>
              <a:buSzPts val="1100"/>
              <a:buFont typeface="Arial"/>
              <a:buNone/>
            </a:pPr>
            <a:r>
              <a:rPr lang="it" sz="1350">
                <a:solidFill>
                  <a:srgbClr val="1A1A1A"/>
                </a:solidFill>
                <a:highlight>
                  <a:srgbClr val="FFFFFF"/>
                </a:highlight>
              </a:rPr>
              <a:t>the case mutated into a cannibalizing feeding frenzy: The music industry was searching for deep financial pockets, and targeted one of its own.</a:t>
            </a:r>
            <a:endParaRPr sz="1350">
              <a:solidFill>
                <a:srgbClr val="1A1A1A"/>
              </a:solidFill>
              <a:highlight>
                <a:srgbClr val="FFFFFF"/>
              </a:highlight>
            </a:endParaRPr>
          </a:p>
          <a:p>
            <a:pPr indent="0" lvl="0" marL="0" rtl="0" algn="l">
              <a:lnSpc>
                <a:spcPct val="115000"/>
              </a:lnSpc>
              <a:spcBef>
                <a:spcPts val="1400"/>
              </a:spcBef>
              <a:spcAft>
                <a:spcPts val="0"/>
              </a:spcAft>
              <a:buClr>
                <a:schemeClr val="dk1"/>
              </a:buClr>
              <a:buSzPts val="1100"/>
              <a:buFont typeface="Arial"/>
              <a:buNone/>
            </a:pPr>
            <a:r>
              <a:rPr lang="it" sz="1350">
                <a:solidFill>
                  <a:srgbClr val="1A1A1A"/>
                </a:solidFill>
                <a:highlight>
                  <a:srgbClr val="FFFFFF"/>
                </a:highlight>
              </a:rPr>
              <a:t>With a bankrupt Napster unable to cough up big financial damages, the industry turned to the transnational German media conglomerate Bertelsmann. The lawsuits accused Bertelsmann of copyright infringement for propping up Napster financially with loans totaling $85 million. The lawsuits claimed the firm wanted "to preserve Napster’s user base for Bertelsmann's own commercial advantage."</a:t>
            </a:r>
            <a:endParaRPr sz="1350">
              <a:solidFill>
                <a:srgbClr val="1A1A1A"/>
              </a:solidFill>
              <a:highlight>
                <a:srgbClr val="FFFFFF"/>
              </a:highlight>
            </a:endParaRPr>
          </a:p>
          <a:p>
            <a:pPr indent="0" lvl="0" marL="0" rtl="0" algn="l">
              <a:lnSpc>
                <a:spcPct val="115000"/>
              </a:lnSpc>
              <a:spcBef>
                <a:spcPts val="1400"/>
              </a:spcBef>
              <a:spcAft>
                <a:spcPts val="0"/>
              </a:spcAft>
              <a:buClr>
                <a:schemeClr val="dk1"/>
              </a:buClr>
              <a:buSzPts val="1100"/>
              <a:buFont typeface="Arial"/>
              <a:buNone/>
            </a:pPr>
            <a:r>
              <a:rPr lang="it" sz="1350">
                <a:solidFill>
                  <a:srgbClr val="1A1A1A"/>
                </a:solidFill>
                <a:highlight>
                  <a:srgbClr val="FFFFFF"/>
                </a:highlight>
              </a:rPr>
              <a:t>At the time of the loans, Bertelsmann’s chairman, Thomas Middelhoff, explained that "Napster has pointed the way for a new direction for music distribution, and we believe it will form the basis of important and exciting new business models for the future of the music industry."</a:t>
            </a:r>
            <a:endParaRPr sz="1350">
              <a:solidFill>
                <a:srgbClr val="1A1A1A"/>
              </a:solidFill>
              <a:highlight>
                <a:srgbClr val="FFFFFF"/>
              </a:highlight>
            </a:endParaRPr>
          </a:p>
          <a:p>
            <a:pPr indent="0" lvl="0" marL="0" rtl="0" algn="l">
              <a:lnSpc>
                <a:spcPct val="115000"/>
              </a:lnSpc>
              <a:spcBef>
                <a:spcPts val="1400"/>
              </a:spcBef>
              <a:spcAft>
                <a:spcPts val="0"/>
              </a:spcAft>
              <a:buClr>
                <a:schemeClr val="dk1"/>
              </a:buClr>
              <a:buSzPts val="1100"/>
              <a:buFont typeface="Arial"/>
              <a:buNone/>
            </a:pPr>
            <a:r>
              <a:rPr lang="it" sz="1350">
                <a:solidFill>
                  <a:srgbClr val="1A1A1A"/>
                </a:solidFill>
                <a:highlight>
                  <a:srgbClr val="FFFFFF"/>
                </a:highlight>
              </a:rPr>
              <a:t>Bertelsmann paid millions of dollars to settle the claims. The media concern agreed in 2006 to pay the world’s largest label, Universal Music Group, $60 million to settle the allegations. EMI got an undisclosed amount in 2007, and Warner Music Group settled that same year for $110 million.</a:t>
            </a:r>
            <a:endParaRPr sz="1350">
              <a:solidFill>
                <a:srgbClr val="1A1A1A"/>
              </a:solidFill>
              <a:highlight>
                <a:srgbClr val="FFFFFF"/>
              </a:highlight>
            </a:endParaRPr>
          </a:p>
          <a:p>
            <a:pPr indent="0" lvl="0" marL="0" rtl="0" algn="l">
              <a:lnSpc>
                <a:spcPct val="115000"/>
              </a:lnSpc>
              <a:spcBef>
                <a:spcPts val="1400"/>
              </a:spcBef>
              <a:spcAft>
                <a:spcPts val="0"/>
              </a:spcAft>
              <a:buClr>
                <a:schemeClr val="dk1"/>
              </a:buClr>
              <a:buSzPts val="1100"/>
              <a:buFont typeface="Arial"/>
              <a:buNone/>
            </a:pPr>
            <a:r>
              <a:rPr lang="it" sz="1350">
                <a:solidFill>
                  <a:srgbClr val="1A1A1A"/>
                </a:solidFill>
                <a:highlight>
                  <a:srgbClr val="FFFFFF"/>
                </a:highlight>
              </a:rPr>
              <a:t>The </a:t>
            </a:r>
            <a:r>
              <a:rPr lang="it" sz="1350" u="sng">
                <a:solidFill>
                  <a:srgbClr val="1A1A1A"/>
                </a:solidFill>
                <a:highlight>
                  <a:srgbClr val="FFFFFF"/>
                </a:highlight>
                <a:hlinkClick r:id="rId2">
                  <a:extLst>
                    <a:ext uri="{A12FA001-AC4F-418D-AE19-62706E023703}">
                      <ahyp:hlinkClr val="tx"/>
                    </a:ext>
                  </a:extLst>
                </a:hlinkClick>
              </a:rPr>
              <a:t>Napster case closed its final chapter</a:t>
            </a:r>
            <a:r>
              <a:rPr lang="it" sz="1350">
                <a:solidFill>
                  <a:srgbClr val="1A1A1A"/>
                </a:solidFill>
                <a:highlight>
                  <a:srgbClr val="FFFFFF"/>
                </a:highlight>
              </a:rPr>
              <a:t> in August 2007, when Bertelsmann agreed to pay the National Music Publishers Association $130 million to settle the remaining copyright claims.</a:t>
            </a:r>
            <a:endParaRPr sz="1350">
              <a:solidFill>
                <a:srgbClr val="1A1A1A"/>
              </a:solidFill>
              <a:highlight>
                <a:srgbClr val="FFFFFF"/>
              </a:highlight>
            </a:endParaRPr>
          </a:p>
          <a:p>
            <a:pPr indent="0" lvl="0" marL="0" rtl="0" algn="l">
              <a:lnSpc>
                <a:spcPct val="115000"/>
              </a:lnSpc>
              <a:spcBef>
                <a:spcPts val="1400"/>
              </a:spcBef>
              <a:spcAft>
                <a:spcPts val="1400"/>
              </a:spcAft>
              <a:buNone/>
            </a:pPr>
            <a:r>
              <a:rPr lang="it" sz="1350">
                <a:solidFill>
                  <a:srgbClr val="1A1A1A"/>
                </a:solidFill>
                <a:highlight>
                  <a:srgbClr val="FFFFFF"/>
                </a:highlight>
              </a:rPr>
              <a:t>The case also served as the impetus, in part, for the RIAA's litigation campaign against individual users, as the industry could not keep up a legal game of </a:t>
            </a:r>
            <a:r>
              <a:rPr lang="it" sz="1350" u="sng">
                <a:solidFill>
                  <a:srgbClr val="1A1A1A"/>
                </a:solidFill>
                <a:highlight>
                  <a:srgbClr val="FFFFFF"/>
                </a:highlight>
                <a:hlinkClick r:id="rId3">
                  <a:extLst>
                    <a:ext uri="{A12FA001-AC4F-418D-AE19-62706E023703}">
                      <ahyp:hlinkClr val="tx"/>
                    </a:ext>
                  </a:extLst>
                </a:hlinkClick>
              </a:rPr>
              <a:t>Whac-A-Mole</a:t>
            </a:r>
            <a:r>
              <a:rPr lang="it" sz="1350">
                <a:solidFill>
                  <a:srgbClr val="1A1A1A"/>
                </a:solidFill>
                <a:highlight>
                  <a:srgbClr val="FFFFFF"/>
                </a:highlight>
              </a:rPr>
              <a:t> against flourishing file sharing services like Kazaa and Limewire. In the last six years, the RIAA has filed about </a:t>
            </a:r>
            <a:r>
              <a:rPr lang="it" sz="1350" u="sng">
                <a:solidFill>
                  <a:srgbClr val="1A1A1A"/>
                </a:solidFill>
                <a:highlight>
                  <a:srgbClr val="FFFFFF"/>
                </a:highlight>
                <a:hlinkClick r:id="rId4">
                  <a:extLst>
                    <a:ext uri="{A12FA001-AC4F-418D-AE19-62706E023703}">
                      <ahyp:hlinkClr val="tx"/>
                    </a:ext>
                  </a:extLst>
                </a:hlinkClick>
              </a:rPr>
              <a:t>30,000 copyright cases against individuals</a:t>
            </a:r>
            <a:r>
              <a:rPr lang="it" sz="1350">
                <a:solidFill>
                  <a:srgbClr val="1A1A1A"/>
                </a:solidFill>
                <a:highlight>
                  <a:srgbClr val="FFFFFF"/>
                </a:highlight>
              </a:rPr>
              <a:t>, most of whom have settled out of court.</a:t>
            </a:r>
            <a:endParaRPr sz="1200">
              <a:solidFill>
                <a:srgbClr val="202124"/>
              </a:solidFill>
              <a:highlight>
                <a:srgbClr val="FFFFFF"/>
              </a:highlight>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f722505119_0_9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f722505119_0_9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it" sz="1350">
                <a:solidFill>
                  <a:srgbClr val="1A1A1A"/>
                </a:solidFill>
                <a:highlight>
                  <a:srgbClr val="FFFFFF"/>
                </a:highlight>
              </a:rPr>
              <a:t>__1999: __The Recording Industry Association of America sues Napster. The rules are about to change.</a:t>
            </a:r>
            <a:endParaRPr sz="1350">
              <a:solidFill>
                <a:srgbClr val="1A1A1A"/>
              </a:solidFill>
              <a:highlight>
                <a:srgbClr val="FFFFFF"/>
              </a:highlight>
            </a:endParaRPr>
          </a:p>
          <a:p>
            <a:pPr indent="0" lvl="0" marL="0" rtl="0" algn="l">
              <a:lnSpc>
                <a:spcPct val="115000"/>
              </a:lnSpc>
              <a:spcBef>
                <a:spcPts val="1400"/>
              </a:spcBef>
              <a:spcAft>
                <a:spcPts val="0"/>
              </a:spcAft>
              <a:buClr>
                <a:schemeClr val="dk1"/>
              </a:buClr>
              <a:buSzPts val="1100"/>
              <a:buFont typeface="Arial"/>
              <a:buNone/>
            </a:pPr>
            <a:r>
              <a:rPr lang="it" sz="1350">
                <a:solidFill>
                  <a:srgbClr val="1A1A1A"/>
                </a:solidFill>
                <a:highlight>
                  <a:srgbClr val="FFFFFF"/>
                </a:highlight>
              </a:rPr>
              <a:t>So, the RIAA sued Napster and all of its financial backers in federal court in San Francisco. The outcome eventually defined the rules of online, peer-to-peer file sharing networks.</a:t>
            </a:r>
            <a:endParaRPr sz="1350">
              <a:solidFill>
                <a:srgbClr val="1A1A1A"/>
              </a:solidFill>
              <a:highlight>
                <a:srgbClr val="FFFFFF"/>
              </a:highlight>
            </a:endParaRPr>
          </a:p>
          <a:p>
            <a:pPr indent="0" lvl="0" marL="0" rtl="0" algn="l">
              <a:lnSpc>
                <a:spcPct val="115000"/>
              </a:lnSpc>
              <a:spcBef>
                <a:spcPts val="1400"/>
              </a:spcBef>
              <a:spcAft>
                <a:spcPts val="0"/>
              </a:spcAft>
              <a:buClr>
                <a:schemeClr val="dk1"/>
              </a:buClr>
              <a:buSzPts val="1100"/>
              <a:buFont typeface="Arial"/>
              <a:buNone/>
            </a:pPr>
            <a:r>
              <a:rPr lang="it" sz="1350">
                <a:solidFill>
                  <a:srgbClr val="1A1A1A"/>
                </a:solidFill>
                <a:highlight>
                  <a:srgbClr val="FFFFFF"/>
                </a:highlight>
              </a:rPr>
              <a:t>The case dragged on for almost eight years.</a:t>
            </a:r>
            <a:endParaRPr sz="1350">
              <a:solidFill>
                <a:srgbClr val="1A1A1A"/>
              </a:solidFill>
              <a:highlight>
                <a:srgbClr val="FFFFFF"/>
              </a:highlight>
            </a:endParaRPr>
          </a:p>
          <a:p>
            <a:pPr indent="0" lvl="0" marL="0" rtl="0" algn="l">
              <a:lnSpc>
                <a:spcPct val="115000"/>
              </a:lnSpc>
              <a:spcBef>
                <a:spcPts val="1400"/>
              </a:spcBef>
              <a:spcAft>
                <a:spcPts val="0"/>
              </a:spcAft>
              <a:buClr>
                <a:schemeClr val="dk1"/>
              </a:buClr>
              <a:buSzPts val="1100"/>
              <a:buFont typeface="Arial"/>
              <a:buNone/>
            </a:pPr>
            <a:r>
              <a:rPr lang="it" sz="1350">
                <a:solidFill>
                  <a:srgbClr val="1A1A1A"/>
                </a:solidFill>
                <a:highlight>
                  <a:srgbClr val="FFFFFF"/>
                </a:highlight>
              </a:rPr>
              <a:t>A federal judge and an appeals court in San Francisco both ruled in 2002 that Napster was liable for contributory or vicarious copyright violations, because it was allowing millions of users to download music for free. Napster eventually shut down and went bankrupt, later re-emerging as a legitimate, online music service.</a:t>
            </a:r>
            <a:endParaRPr sz="1350">
              <a:solidFill>
                <a:srgbClr val="1A1A1A"/>
              </a:solidFill>
              <a:highlight>
                <a:srgbClr val="FFFFFF"/>
              </a:highlight>
            </a:endParaRPr>
          </a:p>
          <a:p>
            <a:pPr indent="0" lvl="0" marL="0" rtl="0" algn="l">
              <a:lnSpc>
                <a:spcPct val="115000"/>
              </a:lnSpc>
              <a:spcBef>
                <a:spcPts val="1400"/>
              </a:spcBef>
              <a:spcAft>
                <a:spcPts val="0"/>
              </a:spcAft>
              <a:buClr>
                <a:schemeClr val="dk1"/>
              </a:buClr>
              <a:buSzPts val="1100"/>
              <a:buFont typeface="Arial"/>
              <a:buNone/>
            </a:pPr>
            <a:r>
              <a:rPr lang="it" sz="1350">
                <a:solidFill>
                  <a:srgbClr val="1A1A1A"/>
                </a:solidFill>
                <a:highlight>
                  <a:srgbClr val="FFFFFF"/>
                </a:highlight>
              </a:rPr>
              <a:t>the case mutated into a cannibalizing feeding frenzy: The music industry was searching for deep financial pockets, and targeted one of its own.</a:t>
            </a:r>
            <a:endParaRPr sz="1350">
              <a:solidFill>
                <a:srgbClr val="1A1A1A"/>
              </a:solidFill>
              <a:highlight>
                <a:srgbClr val="FFFFFF"/>
              </a:highlight>
            </a:endParaRPr>
          </a:p>
          <a:p>
            <a:pPr indent="0" lvl="0" marL="0" rtl="0" algn="l">
              <a:lnSpc>
                <a:spcPct val="115000"/>
              </a:lnSpc>
              <a:spcBef>
                <a:spcPts val="1400"/>
              </a:spcBef>
              <a:spcAft>
                <a:spcPts val="0"/>
              </a:spcAft>
              <a:buClr>
                <a:schemeClr val="dk1"/>
              </a:buClr>
              <a:buSzPts val="1100"/>
              <a:buFont typeface="Arial"/>
              <a:buNone/>
            </a:pPr>
            <a:r>
              <a:rPr lang="it" sz="1350">
                <a:solidFill>
                  <a:srgbClr val="1A1A1A"/>
                </a:solidFill>
                <a:highlight>
                  <a:srgbClr val="FFFFFF"/>
                </a:highlight>
              </a:rPr>
              <a:t>With a bankrupt Napster unable to cough up big financial damages, the industry turned to the transnational German media conglomerate Bertelsmann. The lawsuits accused Bertelsmann of copyright infringement for propping up Napster financially with loans totaling $85 million. The lawsuits claimed the firm wanted "to preserve Napster’s user base for Bertelsmann's own commercial advantage."</a:t>
            </a:r>
            <a:endParaRPr sz="1350">
              <a:solidFill>
                <a:srgbClr val="1A1A1A"/>
              </a:solidFill>
              <a:highlight>
                <a:srgbClr val="FFFFFF"/>
              </a:highlight>
            </a:endParaRPr>
          </a:p>
          <a:p>
            <a:pPr indent="0" lvl="0" marL="0" rtl="0" algn="l">
              <a:lnSpc>
                <a:spcPct val="115000"/>
              </a:lnSpc>
              <a:spcBef>
                <a:spcPts val="1400"/>
              </a:spcBef>
              <a:spcAft>
                <a:spcPts val="0"/>
              </a:spcAft>
              <a:buClr>
                <a:schemeClr val="dk1"/>
              </a:buClr>
              <a:buSzPts val="1100"/>
              <a:buFont typeface="Arial"/>
              <a:buNone/>
            </a:pPr>
            <a:r>
              <a:rPr lang="it" sz="1350">
                <a:solidFill>
                  <a:srgbClr val="1A1A1A"/>
                </a:solidFill>
                <a:highlight>
                  <a:srgbClr val="FFFFFF"/>
                </a:highlight>
              </a:rPr>
              <a:t>At the time of the loans, Bertelsmann’s chairman, Thomas Middelhoff, explained that "Napster has pointed the way for a new direction for music distribution, and we believe it will form the basis of important and exciting new business models for the future of the music industry."</a:t>
            </a:r>
            <a:endParaRPr sz="1350">
              <a:solidFill>
                <a:srgbClr val="1A1A1A"/>
              </a:solidFill>
              <a:highlight>
                <a:srgbClr val="FFFFFF"/>
              </a:highlight>
            </a:endParaRPr>
          </a:p>
          <a:p>
            <a:pPr indent="0" lvl="0" marL="0" rtl="0" algn="l">
              <a:lnSpc>
                <a:spcPct val="115000"/>
              </a:lnSpc>
              <a:spcBef>
                <a:spcPts val="1400"/>
              </a:spcBef>
              <a:spcAft>
                <a:spcPts val="0"/>
              </a:spcAft>
              <a:buClr>
                <a:schemeClr val="dk1"/>
              </a:buClr>
              <a:buSzPts val="1100"/>
              <a:buFont typeface="Arial"/>
              <a:buNone/>
            </a:pPr>
            <a:r>
              <a:rPr lang="it" sz="1350">
                <a:solidFill>
                  <a:srgbClr val="1A1A1A"/>
                </a:solidFill>
                <a:highlight>
                  <a:srgbClr val="FFFFFF"/>
                </a:highlight>
              </a:rPr>
              <a:t>Bertelsmann paid millions of dollars to settle the claims. The media concern agreed in 2006 to pay the world’s largest label, Universal Music Group, $60 million to settle the allegations. EMI got an undisclosed amount in 2007, and Warner Music Group settled that same year for $110 million.</a:t>
            </a:r>
            <a:endParaRPr sz="1350">
              <a:solidFill>
                <a:srgbClr val="1A1A1A"/>
              </a:solidFill>
              <a:highlight>
                <a:srgbClr val="FFFFFF"/>
              </a:highlight>
            </a:endParaRPr>
          </a:p>
          <a:p>
            <a:pPr indent="0" lvl="0" marL="0" rtl="0" algn="l">
              <a:lnSpc>
                <a:spcPct val="115000"/>
              </a:lnSpc>
              <a:spcBef>
                <a:spcPts val="1400"/>
              </a:spcBef>
              <a:spcAft>
                <a:spcPts val="0"/>
              </a:spcAft>
              <a:buClr>
                <a:schemeClr val="dk1"/>
              </a:buClr>
              <a:buSzPts val="1100"/>
              <a:buFont typeface="Arial"/>
              <a:buNone/>
            </a:pPr>
            <a:r>
              <a:rPr lang="it" sz="1350">
                <a:solidFill>
                  <a:srgbClr val="1A1A1A"/>
                </a:solidFill>
                <a:highlight>
                  <a:srgbClr val="FFFFFF"/>
                </a:highlight>
              </a:rPr>
              <a:t>The </a:t>
            </a:r>
            <a:r>
              <a:rPr lang="it" sz="1350" u="sng">
                <a:solidFill>
                  <a:srgbClr val="1A1A1A"/>
                </a:solidFill>
                <a:highlight>
                  <a:srgbClr val="FFFFFF"/>
                </a:highlight>
                <a:hlinkClick r:id="rId2">
                  <a:extLst>
                    <a:ext uri="{A12FA001-AC4F-418D-AE19-62706E023703}">
                      <ahyp:hlinkClr val="tx"/>
                    </a:ext>
                  </a:extLst>
                </a:hlinkClick>
              </a:rPr>
              <a:t>Napster case closed its final chapter</a:t>
            </a:r>
            <a:r>
              <a:rPr lang="it" sz="1350">
                <a:solidFill>
                  <a:srgbClr val="1A1A1A"/>
                </a:solidFill>
                <a:highlight>
                  <a:srgbClr val="FFFFFF"/>
                </a:highlight>
              </a:rPr>
              <a:t> in August 2007, when Bertelsmann agreed to pay the National Music Publishers Association $130 million to settle the remaining copyright claims.</a:t>
            </a:r>
            <a:endParaRPr sz="1350">
              <a:solidFill>
                <a:srgbClr val="1A1A1A"/>
              </a:solidFill>
              <a:highlight>
                <a:srgbClr val="FFFFFF"/>
              </a:highlight>
            </a:endParaRPr>
          </a:p>
          <a:p>
            <a:pPr indent="0" lvl="0" marL="0" rtl="0" algn="l">
              <a:lnSpc>
                <a:spcPct val="115000"/>
              </a:lnSpc>
              <a:spcBef>
                <a:spcPts val="1400"/>
              </a:spcBef>
              <a:spcAft>
                <a:spcPts val="1400"/>
              </a:spcAft>
              <a:buNone/>
            </a:pPr>
            <a:r>
              <a:rPr lang="it" sz="1350">
                <a:solidFill>
                  <a:srgbClr val="1A1A1A"/>
                </a:solidFill>
                <a:highlight>
                  <a:srgbClr val="FFFFFF"/>
                </a:highlight>
              </a:rPr>
              <a:t>The case also served as the impetus, in part, for the RIAA's litigation campaign against individual users, as the industry could not keep up a legal game of </a:t>
            </a:r>
            <a:r>
              <a:rPr lang="it" sz="1350" u="sng">
                <a:solidFill>
                  <a:srgbClr val="1A1A1A"/>
                </a:solidFill>
                <a:highlight>
                  <a:srgbClr val="FFFFFF"/>
                </a:highlight>
                <a:hlinkClick r:id="rId3">
                  <a:extLst>
                    <a:ext uri="{A12FA001-AC4F-418D-AE19-62706E023703}">
                      <ahyp:hlinkClr val="tx"/>
                    </a:ext>
                  </a:extLst>
                </a:hlinkClick>
              </a:rPr>
              <a:t>Whac-A-Mole</a:t>
            </a:r>
            <a:r>
              <a:rPr lang="it" sz="1350">
                <a:solidFill>
                  <a:srgbClr val="1A1A1A"/>
                </a:solidFill>
                <a:highlight>
                  <a:srgbClr val="FFFFFF"/>
                </a:highlight>
              </a:rPr>
              <a:t> against flourishing file sharing services like Kazaa and Limewire. In the last six years, the RIAA has filed about </a:t>
            </a:r>
            <a:r>
              <a:rPr lang="it" sz="1350" u="sng">
                <a:solidFill>
                  <a:srgbClr val="1A1A1A"/>
                </a:solidFill>
                <a:highlight>
                  <a:srgbClr val="FFFFFF"/>
                </a:highlight>
                <a:hlinkClick r:id="rId4">
                  <a:extLst>
                    <a:ext uri="{A12FA001-AC4F-418D-AE19-62706E023703}">
                      <ahyp:hlinkClr val="tx"/>
                    </a:ext>
                  </a:extLst>
                </a:hlinkClick>
              </a:rPr>
              <a:t>30,000 copyright cases against individuals</a:t>
            </a:r>
            <a:r>
              <a:rPr lang="it" sz="1350">
                <a:solidFill>
                  <a:srgbClr val="1A1A1A"/>
                </a:solidFill>
                <a:highlight>
                  <a:srgbClr val="FFFFFF"/>
                </a:highlight>
              </a:rPr>
              <a:t>, most of whom have settled out of court.</a:t>
            </a:r>
            <a:endParaRPr sz="1200">
              <a:solidFill>
                <a:srgbClr val="202124"/>
              </a:solidFill>
              <a:highlight>
                <a:srgbClr val="FFFFFF"/>
              </a:highlight>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f722505119_0_8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f722505119_0_8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f722505119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f722505119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f722505119_0_9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f722505119_0_9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BIT MORE CLARITY ON PRIVATE NETWORKS OWNERSHIPS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f722505119_0_10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f722505119_0_10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TO BE WORKED OUT →. CONCLUSIONS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f722505119_0_1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f722505119_0_1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THIS IS WHERE WE START TALKING ABOUT BLOCKCHAIN</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f722505119_0_1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f722505119_0_1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f722505119_0_1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f722505119_0_1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Small time project - ask your aunt.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DIFFERENCE BETWEEN ICO AND DEFI</a:t>
            </a:r>
            <a:endParaRPr/>
          </a:p>
          <a:p>
            <a:pPr indent="0" lvl="0" marL="0" rtl="0" algn="l">
              <a:spcBef>
                <a:spcPts val="0"/>
              </a:spcBef>
              <a:spcAft>
                <a:spcPts val="0"/>
              </a:spcAft>
              <a:buNone/>
            </a:pPr>
            <a:r>
              <a:rPr lang="it"/>
              <a:t>ICO → I buy equities on-chain (stock market open to everyone)</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DEFI → on blockchain there are no banks, where do I put my money to generate interest? There are different solutions.</a:t>
            </a:r>
            <a:endParaRPr/>
          </a:p>
          <a:p>
            <a:pPr indent="0" lvl="0" marL="0" rtl="0" algn="l">
              <a:spcBef>
                <a:spcPts val="0"/>
              </a:spcBef>
              <a:spcAft>
                <a:spcPts val="0"/>
              </a:spcAft>
              <a:buNone/>
            </a:pPr>
            <a:r>
              <a:rPr lang="it"/>
              <a:t>DeFi allows people to store their cryptocurrencies and generate interest. An On-chain company might run a similar</a:t>
            </a:r>
            <a:endParaRPr/>
          </a:p>
          <a:p>
            <a:pPr indent="0" lvl="0" marL="0" rtl="0" algn="l">
              <a:spcBef>
                <a:spcPts val="0"/>
              </a:spcBef>
              <a:spcAft>
                <a:spcPts val="0"/>
              </a:spcAft>
              <a:buNone/>
            </a:pPr>
            <a:r>
              <a:rPr lang="it"/>
              <a:t>Service and pay back stakers with equities.</a:t>
            </a:r>
            <a:endParaRPr/>
          </a:p>
          <a:p>
            <a:pPr indent="0" lvl="0" marL="0" rtl="0" algn="l">
              <a:spcBef>
                <a:spcPts val="0"/>
              </a:spcBef>
              <a:spcAft>
                <a:spcPts val="0"/>
              </a:spcAft>
              <a:buNone/>
            </a:pPr>
            <a:r>
              <a:rPr lang="it"/>
              <a:t>DeFi allows exchange between tokens</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f722505119_0_1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f722505119_0_1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Small time project - ask your aunt.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DIFFERENCE BETWEEN ICO AND DEFI</a:t>
            </a:r>
            <a:endParaRPr/>
          </a:p>
          <a:p>
            <a:pPr indent="0" lvl="0" marL="0" rtl="0" algn="l">
              <a:spcBef>
                <a:spcPts val="0"/>
              </a:spcBef>
              <a:spcAft>
                <a:spcPts val="0"/>
              </a:spcAft>
              <a:buNone/>
            </a:pPr>
            <a:r>
              <a:rPr lang="it"/>
              <a:t>ICO → I buy equities on-chain (stock market open to everyone)</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DEFI → on blockchain there are no banks, where do I put my money to generate interest? There are different solutions.</a:t>
            </a:r>
            <a:endParaRPr/>
          </a:p>
          <a:p>
            <a:pPr indent="0" lvl="0" marL="0" rtl="0" algn="l">
              <a:spcBef>
                <a:spcPts val="0"/>
              </a:spcBef>
              <a:spcAft>
                <a:spcPts val="0"/>
              </a:spcAft>
              <a:buNone/>
            </a:pPr>
            <a:r>
              <a:rPr lang="it"/>
              <a:t>DeFi allows people to store their cryptocurrencies and generate interest. An On-chain company might run a similar</a:t>
            </a:r>
            <a:endParaRPr/>
          </a:p>
          <a:p>
            <a:pPr indent="0" lvl="0" marL="0" rtl="0" algn="l">
              <a:spcBef>
                <a:spcPts val="0"/>
              </a:spcBef>
              <a:spcAft>
                <a:spcPts val="0"/>
              </a:spcAft>
              <a:buNone/>
            </a:pPr>
            <a:r>
              <a:rPr lang="it"/>
              <a:t>Service and pay back stakers with equities.</a:t>
            </a:r>
            <a:endParaRPr/>
          </a:p>
          <a:p>
            <a:pPr indent="0" lvl="0" marL="0" rtl="0" algn="l">
              <a:spcBef>
                <a:spcPts val="0"/>
              </a:spcBef>
              <a:spcAft>
                <a:spcPts val="0"/>
              </a:spcAft>
              <a:buNone/>
            </a:pPr>
            <a:r>
              <a:rPr lang="it"/>
              <a:t>DeFi allows exchange between tokens</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f722505119_0_15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 name="Google Shape;541;gf722505119_0_15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a:p>
            <a:pPr indent="0" lvl="0" marL="0" rtl="0" algn="l">
              <a:spcBef>
                <a:spcPts val="0"/>
              </a:spcBef>
              <a:spcAft>
                <a:spcPts val="0"/>
              </a:spcAft>
              <a:buClr>
                <a:schemeClr val="dk1"/>
              </a:buClr>
              <a:buSzPts val="1100"/>
              <a:buFont typeface="Arial"/>
              <a:buNone/>
            </a:pPr>
            <a:r>
              <a:rPr lang="it" sz="1600">
                <a:solidFill>
                  <a:schemeClr val="dk1"/>
                </a:solidFill>
              </a:rPr>
              <a:t>bank statement is p2p, blockchain can be person to contract</a:t>
            </a:r>
            <a:endParaRPr sz="1600">
              <a:solidFill>
                <a:schemeClr val="dk1"/>
              </a:solidFill>
            </a:endParaRPr>
          </a:p>
          <a:p>
            <a:pPr indent="-330200" lvl="0" marL="457200" rtl="0" algn="l">
              <a:spcBef>
                <a:spcPts val="0"/>
              </a:spcBef>
              <a:spcAft>
                <a:spcPts val="0"/>
              </a:spcAft>
              <a:buClr>
                <a:schemeClr val="dk1"/>
              </a:buClr>
              <a:buSzPts val="1600"/>
              <a:buChar char="-"/>
            </a:pPr>
            <a:r>
              <a:rPr lang="it" sz="1600">
                <a:solidFill>
                  <a:schemeClr val="dk1"/>
                </a:solidFill>
              </a:rPr>
              <a:t>how this is implied with certification?</a:t>
            </a:r>
            <a:endParaRPr sz="1600">
              <a:solidFill>
                <a:schemeClr val="dk1"/>
              </a:solidFill>
            </a:endParaRPr>
          </a:p>
          <a:p>
            <a:pPr indent="-330200" lvl="0" marL="457200" rtl="0" algn="l">
              <a:spcBef>
                <a:spcPts val="0"/>
              </a:spcBef>
              <a:spcAft>
                <a:spcPts val="0"/>
              </a:spcAft>
              <a:buClr>
                <a:schemeClr val="dk1"/>
              </a:buClr>
              <a:buSzPts val="1600"/>
              <a:buChar char="-"/>
            </a:pPr>
            <a:r>
              <a:rPr lang="it" sz="1600">
                <a:solidFill>
                  <a:schemeClr val="dk1"/>
                </a:solidFill>
              </a:rPr>
              <a:t>show etherescan</a:t>
            </a:r>
            <a:endParaRPr sz="1600">
              <a:solidFill>
                <a:schemeClr val="dk1"/>
              </a:solidFill>
            </a:endParaRPr>
          </a:p>
          <a:p>
            <a:pPr indent="0" lvl="0" marL="0" rtl="0" algn="l">
              <a:spcBef>
                <a:spcPts val="0"/>
              </a:spcBef>
              <a:spcAft>
                <a:spcPts val="0"/>
              </a:spcAft>
              <a:buClr>
                <a:schemeClr val="dk1"/>
              </a:buClr>
              <a:buSzPts val="1100"/>
              <a:buFont typeface="Arial"/>
              <a:buNone/>
            </a:pPr>
            <a:r>
              <a:t/>
            </a:r>
            <a:endParaRPr sz="1600">
              <a:solidFill>
                <a:schemeClr val="dk1"/>
              </a:solidFill>
            </a:endParaRPr>
          </a:p>
          <a:p>
            <a:pPr indent="0" lvl="0" marL="0" rtl="0" algn="l">
              <a:spcBef>
                <a:spcPts val="0"/>
              </a:spcBef>
              <a:spcAft>
                <a:spcPts val="0"/>
              </a:spcAft>
              <a:buClr>
                <a:schemeClr val="dk1"/>
              </a:buClr>
              <a:buSzPts val="1100"/>
              <a:buFont typeface="Arial"/>
              <a:buNone/>
            </a:pPr>
            <a:r>
              <a:rPr lang="it" sz="1600">
                <a:solidFill>
                  <a:schemeClr val="dk1"/>
                </a:solidFill>
              </a:rPr>
              <a:t>Bank Statement is A leger or spreadsheet where:</a:t>
            </a:r>
            <a:endParaRPr sz="1600">
              <a:solidFill>
                <a:schemeClr val="dk1"/>
              </a:solidFill>
            </a:endParaRPr>
          </a:p>
          <a:p>
            <a:pPr indent="-330200" lvl="0" marL="457200" rtl="0" algn="l">
              <a:spcBef>
                <a:spcPts val="0"/>
              </a:spcBef>
              <a:spcAft>
                <a:spcPts val="0"/>
              </a:spcAft>
              <a:buClr>
                <a:schemeClr val="dk1"/>
              </a:buClr>
              <a:buSzPts val="1600"/>
              <a:buChar char="●"/>
            </a:pPr>
            <a:r>
              <a:rPr lang="it" sz="1600">
                <a:solidFill>
                  <a:schemeClr val="dk1"/>
                </a:solidFill>
              </a:rPr>
              <a:t>you can’t alter a row to give yourself more cash</a:t>
            </a:r>
            <a:endParaRPr sz="1600">
              <a:solidFill>
                <a:schemeClr val="dk1"/>
              </a:solidFill>
            </a:endParaRPr>
          </a:p>
          <a:p>
            <a:pPr indent="-330200" lvl="0" marL="457200" rtl="0" algn="l">
              <a:spcBef>
                <a:spcPts val="0"/>
              </a:spcBef>
              <a:spcAft>
                <a:spcPts val="0"/>
              </a:spcAft>
              <a:buClr>
                <a:schemeClr val="dk1"/>
              </a:buClr>
              <a:buSzPts val="1600"/>
              <a:buChar char="●"/>
            </a:pPr>
            <a:r>
              <a:rPr lang="it" sz="1600">
                <a:solidFill>
                  <a:schemeClr val="dk1"/>
                </a:solidFill>
              </a:rPr>
              <a:t>organized by date/time </a:t>
            </a:r>
            <a:endParaRPr sz="1600">
              <a:solidFill>
                <a:schemeClr val="dk1"/>
              </a:solidFill>
            </a:endParaRPr>
          </a:p>
          <a:p>
            <a:pPr indent="-330200" lvl="0" marL="457200" rtl="0" algn="l">
              <a:spcBef>
                <a:spcPts val="0"/>
              </a:spcBef>
              <a:spcAft>
                <a:spcPts val="0"/>
              </a:spcAft>
              <a:buClr>
                <a:schemeClr val="dk1"/>
              </a:buClr>
              <a:buSzPts val="1600"/>
              <a:buChar char="●"/>
            </a:pPr>
            <a:r>
              <a:rPr lang="it" sz="1600">
                <a:solidFill>
                  <a:schemeClr val="dk1"/>
                </a:solidFill>
              </a:rPr>
              <a:t>the dates organized by month </a:t>
            </a:r>
            <a:endParaRPr sz="1600">
              <a:solidFill>
                <a:schemeClr val="dk1"/>
              </a:solidFill>
            </a:endParaRPr>
          </a:p>
          <a:p>
            <a:pPr indent="-330200" lvl="0" marL="457200" rtl="0" algn="l">
              <a:spcBef>
                <a:spcPts val="0"/>
              </a:spcBef>
              <a:spcAft>
                <a:spcPts val="0"/>
              </a:spcAft>
              <a:buClr>
                <a:schemeClr val="dk1"/>
              </a:buClr>
              <a:buSzPts val="1600"/>
              <a:buChar char="●"/>
            </a:pPr>
            <a:r>
              <a:rPr lang="it" sz="1600">
                <a:solidFill>
                  <a:schemeClr val="dk1"/>
                </a:solidFill>
              </a:rPr>
              <a:t>private to the bank</a:t>
            </a:r>
            <a:endParaRPr sz="1600">
              <a:solidFill>
                <a:schemeClr val="dk1"/>
              </a:solidFill>
            </a:endParaRPr>
          </a:p>
          <a:p>
            <a:pPr indent="0" lvl="0" marL="0" rtl="0" algn="l">
              <a:spcBef>
                <a:spcPts val="0"/>
              </a:spcBef>
              <a:spcAft>
                <a:spcPts val="0"/>
              </a:spcAft>
              <a:buNone/>
            </a:pPr>
            <a:r>
              <a:t/>
            </a:r>
            <a:endParaRPr sz="1600">
              <a:solidFill>
                <a:schemeClr val="dk1"/>
              </a:solidFill>
            </a:endParaRPr>
          </a:p>
          <a:p>
            <a:pPr indent="0" lvl="0" marL="0" rtl="0" algn="l">
              <a:spcBef>
                <a:spcPts val="0"/>
              </a:spcBef>
              <a:spcAft>
                <a:spcPts val="0"/>
              </a:spcAft>
              <a:buClr>
                <a:schemeClr val="dk1"/>
              </a:buClr>
              <a:buSzPts val="1100"/>
              <a:buFont typeface="Arial"/>
              <a:buNone/>
            </a:pPr>
            <a:r>
              <a:rPr lang="it" sz="1600">
                <a:solidFill>
                  <a:schemeClr val="dk1"/>
                </a:solidFill>
              </a:rPr>
              <a:t>BC is A leger or spreadsheet where:</a:t>
            </a:r>
            <a:endParaRPr sz="1600">
              <a:solidFill>
                <a:schemeClr val="dk1"/>
              </a:solidFill>
            </a:endParaRPr>
          </a:p>
          <a:p>
            <a:pPr indent="-330200" lvl="0" marL="457200" rtl="0" algn="l">
              <a:spcBef>
                <a:spcPts val="0"/>
              </a:spcBef>
              <a:spcAft>
                <a:spcPts val="0"/>
              </a:spcAft>
              <a:buClr>
                <a:schemeClr val="dk1"/>
              </a:buClr>
              <a:buSzPts val="1600"/>
              <a:buChar char="●"/>
            </a:pPr>
            <a:r>
              <a:rPr lang="it" sz="1600">
                <a:solidFill>
                  <a:schemeClr val="dk1"/>
                </a:solidFill>
              </a:rPr>
              <a:t>you can’t alter a row to give yourself more cash or double spend</a:t>
            </a:r>
            <a:endParaRPr sz="1600">
              <a:solidFill>
                <a:schemeClr val="dk1"/>
              </a:solidFill>
            </a:endParaRPr>
          </a:p>
          <a:p>
            <a:pPr indent="-330200" lvl="0" marL="457200" rtl="0" algn="l">
              <a:spcBef>
                <a:spcPts val="0"/>
              </a:spcBef>
              <a:spcAft>
                <a:spcPts val="0"/>
              </a:spcAft>
              <a:buClr>
                <a:schemeClr val="dk1"/>
              </a:buClr>
              <a:buSzPts val="1600"/>
              <a:buChar char="●"/>
            </a:pPr>
            <a:r>
              <a:rPr lang="it" sz="1600">
                <a:solidFill>
                  <a:schemeClr val="dk1"/>
                </a:solidFill>
              </a:rPr>
              <a:t>organized by transaction number </a:t>
            </a:r>
            <a:endParaRPr sz="1600">
              <a:solidFill>
                <a:schemeClr val="dk1"/>
              </a:solidFill>
            </a:endParaRPr>
          </a:p>
          <a:p>
            <a:pPr indent="-330200" lvl="0" marL="457200" rtl="0" algn="l">
              <a:spcBef>
                <a:spcPts val="0"/>
              </a:spcBef>
              <a:spcAft>
                <a:spcPts val="0"/>
              </a:spcAft>
              <a:buClr>
                <a:schemeClr val="dk1"/>
              </a:buClr>
              <a:buSzPts val="1600"/>
              <a:buChar char="●"/>
            </a:pPr>
            <a:r>
              <a:rPr lang="it" sz="1600">
                <a:solidFill>
                  <a:schemeClr val="dk1"/>
                </a:solidFill>
              </a:rPr>
              <a:t>the txns organized by blocks</a:t>
            </a:r>
            <a:endParaRPr sz="1600">
              <a:solidFill>
                <a:schemeClr val="dk1"/>
              </a:solidFill>
            </a:endParaRPr>
          </a:p>
          <a:p>
            <a:pPr indent="-330200" lvl="0" marL="457200" rtl="0" algn="l">
              <a:spcBef>
                <a:spcPts val="0"/>
              </a:spcBef>
              <a:spcAft>
                <a:spcPts val="0"/>
              </a:spcAft>
              <a:buClr>
                <a:schemeClr val="dk1"/>
              </a:buClr>
              <a:buSzPts val="1600"/>
              <a:buChar char="●"/>
            </a:pPr>
            <a:r>
              <a:rPr lang="it" sz="1600">
                <a:solidFill>
                  <a:schemeClr val="dk1"/>
                </a:solidFill>
              </a:rPr>
              <a:t>public to everyone (but anonymous) → how do NGOs guarantee donors’ privacy</a:t>
            </a:r>
            <a:endParaRPr sz="1600">
              <a:solidFill>
                <a:schemeClr val="dk1"/>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f722505119_0_15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f722505119_0_15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it" sz="1200">
                <a:solidFill>
                  <a:srgbClr val="434343"/>
                </a:solidFill>
                <a:latin typeface="Montserrat"/>
                <a:ea typeface="Montserrat"/>
                <a:cs typeface="Montserrat"/>
                <a:sym typeface="Montserrat"/>
              </a:rPr>
              <a:t>A spreadsheet where:</a:t>
            </a:r>
            <a:endParaRPr sz="1200">
              <a:solidFill>
                <a:srgbClr val="434343"/>
              </a:solidFill>
              <a:latin typeface="Montserrat"/>
              <a:ea typeface="Montserrat"/>
              <a:cs typeface="Montserrat"/>
              <a:sym typeface="Montserrat"/>
            </a:endParaRPr>
          </a:p>
          <a:p>
            <a:pPr indent="-304800" lvl="0" marL="457200" rtl="0" algn="l">
              <a:spcBef>
                <a:spcPts val="0"/>
              </a:spcBef>
              <a:spcAft>
                <a:spcPts val="0"/>
              </a:spcAft>
              <a:buClr>
                <a:srgbClr val="434343"/>
              </a:buClr>
              <a:buSzPts val="1200"/>
              <a:buFont typeface="Montserrat"/>
              <a:buChar char="●"/>
            </a:pPr>
            <a:r>
              <a:rPr lang="it" sz="1200">
                <a:solidFill>
                  <a:srgbClr val="434343"/>
                </a:solidFill>
                <a:latin typeface="Montserrat"/>
                <a:ea typeface="Montserrat"/>
                <a:cs typeface="Montserrat"/>
                <a:sym typeface="Montserrat"/>
              </a:rPr>
              <a:t>you can’t alter a row to give yourself more cash</a:t>
            </a:r>
            <a:endParaRPr sz="1200">
              <a:solidFill>
                <a:srgbClr val="434343"/>
              </a:solidFill>
              <a:latin typeface="Montserrat"/>
              <a:ea typeface="Montserrat"/>
              <a:cs typeface="Montserrat"/>
              <a:sym typeface="Montserrat"/>
            </a:endParaRPr>
          </a:p>
          <a:p>
            <a:pPr indent="-304800" lvl="0" marL="457200" rtl="0" algn="l">
              <a:spcBef>
                <a:spcPts val="0"/>
              </a:spcBef>
              <a:spcAft>
                <a:spcPts val="0"/>
              </a:spcAft>
              <a:buClr>
                <a:srgbClr val="434343"/>
              </a:buClr>
              <a:buSzPts val="1200"/>
              <a:buFont typeface="Montserrat"/>
              <a:buChar char="●"/>
            </a:pPr>
            <a:r>
              <a:rPr lang="it" sz="1200">
                <a:solidFill>
                  <a:srgbClr val="434343"/>
                </a:solidFill>
                <a:latin typeface="Montserrat"/>
                <a:ea typeface="Montserrat"/>
                <a:cs typeface="Montserrat"/>
                <a:sym typeface="Montserrat"/>
              </a:rPr>
              <a:t>organized by transaction number </a:t>
            </a:r>
            <a:endParaRPr sz="1200">
              <a:solidFill>
                <a:srgbClr val="434343"/>
              </a:solidFill>
              <a:latin typeface="Montserrat"/>
              <a:ea typeface="Montserrat"/>
              <a:cs typeface="Montserrat"/>
              <a:sym typeface="Montserrat"/>
            </a:endParaRPr>
          </a:p>
          <a:p>
            <a:pPr indent="-304800" lvl="0" marL="457200" rtl="0" algn="l">
              <a:spcBef>
                <a:spcPts val="0"/>
              </a:spcBef>
              <a:spcAft>
                <a:spcPts val="0"/>
              </a:spcAft>
              <a:buClr>
                <a:srgbClr val="434343"/>
              </a:buClr>
              <a:buSzPts val="1200"/>
              <a:buFont typeface="Montserrat"/>
              <a:buChar char="●"/>
            </a:pPr>
            <a:r>
              <a:rPr lang="it" sz="1200">
                <a:solidFill>
                  <a:srgbClr val="434343"/>
                </a:solidFill>
                <a:latin typeface="Montserrat"/>
                <a:ea typeface="Montserrat"/>
                <a:cs typeface="Montserrat"/>
                <a:sym typeface="Montserrat"/>
              </a:rPr>
              <a:t>the txns organized by blocks</a:t>
            </a:r>
            <a:endParaRPr>
              <a:solidFill>
                <a:srgbClr val="434343"/>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f722505119_0_1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f722505119_0_1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f722505119_0_1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f722505119_0_18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solidFill>
                  <a:schemeClr val="dk1"/>
                </a:solidFill>
              </a:rPr>
              <a:t>SAFETY - stops people from guessing your password - because it is too expensive.  Forces the code to be efficient.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it"/>
              <a:t>“GAS”  - A UNIT TO MEASURE COMPARATIVE COMPLEXITY</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MINING</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f722505119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f722505119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There are no stupid questions</a:t>
            </a:r>
            <a:endParaRPr/>
          </a:p>
          <a:p>
            <a:pPr indent="0" lvl="0" marL="0" rtl="0" algn="l">
              <a:spcBef>
                <a:spcPts val="0"/>
              </a:spcBef>
              <a:spcAft>
                <a:spcPts val="0"/>
              </a:spcAft>
              <a:buNone/>
            </a:pPr>
            <a:r>
              <a:rPr lang="it"/>
              <a:t>Raise your hand</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f722505119_0_1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f722505119_0_1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BLOCKCHAIN are good for storing small bits of info that need to be:</a:t>
            </a:r>
            <a:endParaRPr/>
          </a:p>
          <a:p>
            <a:pPr indent="-298450" lvl="0" marL="457200" rtl="0" algn="l">
              <a:spcBef>
                <a:spcPts val="0"/>
              </a:spcBef>
              <a:spcAft>
                <a:spcPts val="0"/>
              </a:spcAft>
              <a:buSzPts val="1100"/>
              <a:buChar char="-"/>
            </a:pPr>
            <a:r>
              <a:rPr lang="it"/>
              <a:t>Small files (&lt;50kb) </a:t>
            </a:r>
            <a:endParaRPr/>
          </a:p>
          <a:p>
            <a:pPr indent="-298450" lvl="0" marL="457200" rtl="0" algn="l">
              <a:spcBef>
                <a:spcPts val="0"/>
              </a:spcBef>
              <a:spcAft>
                <a:spcPts val="0"/>
              </a:spcAft>
              <a:buSzPts val="1100"/>
              <a:buChar char="-"/>
            </a:pPr>
            <a:r>
              <a:rPr lang="it"/>
              <a:t>A hash of a song / art piece</a:t>
            </a:r>
            <a:endParaRPr/>
          </a:p>
          <a:p>
            <a:pPr indent="-298450" lvl="0" marL="457200" rtl="0" algn="l">
              <a:spcBef>
                <a:spcPts val="0"/>
              </a:spcBef>
              <a:spcAft>
                <a:spcPts val="0"/>
              </a:spcAft>
              <a:buSzPts val="1100"/>
              <a:buChar char="-"/>
            </a:pPr>
            <a:r>
              <a:rPr lang="it"/>
              <a:t>Wallet Addresses (hashes)</a:t>
            </a:r>
            <a:endParaRPr/>
          </a:p>
          <a:p>
            <a:pPr indent="-298450" lvl="0" marL="457200" rtl="0" algn="l">
              <a:spcBef>
                <a:spcPts val="0"/>
              </a:spcBef>
              <a:spcAft>
                <a:spcPts val="0"/>
              </a:spcAft>
              <a:buSzPts val="1100"/>
              <a:buChar char="-"/>
            </a:pPr>
            <a:r>
              <a:rPr lang="it"/>
              <a:t>A smart contract</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Good for recording small pieces of info that should not be altered and that should be publicly accessible.</a:t>
            </a:r>
            <a:endParaRPr/>
          </a:p>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 name="Shape 649"/>
        <p:cNvGrpSpPr/>
        <p:nvPr/>
      </p:nvGrpSpPr>
      <p:grpSpPr>
        <a:xfrm>
          <a:off x="0" y="0"/>
          <a:ext cx="0" cy="0"/>
          <a:chOff x="0" y="0"/>
          <a:chExt cx="0" cy="0"/>
        </a:xfrm>
      </p:grpSpPr>
      <p:sp>
        <p:nvSpPr>
          <p:cNvPr id="650" name="Google Shape;650;gf76a5a1bd4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1" name="Google Shape;651;gf76a5a1bd4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800"/>
              </a:spcBef>
              <a:spcAft>
                <a:spcPts val="0"/>
              </a:spcAft>
              <a:buClr>
                <a:schemeClr val="dk1"/>
              </a:buClr>
              <a:buSzPts val="1100"/>
              <a:buFont typeface="Arial"/>
              <a:buNone/>
            </a:pPr>
            <a:r>
              <a:rPr lang="it" sz="1500">
                <a:solidFill>
                  <a:srgbClr val="111827"/>
                </a:solidFill>
                <a:highlight>
                  <a:srgbClr val="FFFFFF"/>
                </a:highlight>
                <a:latin typeface="Roboto"/>
                <a:ea typeface="Roboto"/>
                <a:cs typeface="Roboto"/>
                <a:sym typeface="Roboto"/>
              </a:rPr>
              <a:t>Availability</a:t>
            </a:r>
            <a:r>
              <a:rPr lang="it" sz="1500">
                <a:solidFill>
                  <a:srgbClr val="111111"/>
                </a:solidFill>
                <a:highlight>
                  <a:srgbClr val="FFFFFF"/>
                </a:highlight>
                <a:latin typeface="Roboto"/>
                <a:ea typeface="Roboto"/>
                <a:cs typeface="Roboto"/>
                <a:sym typeface="Roboto"/>
              </a:rPr>
              <a:t> : If the central server fails no-one is going to get any required resource in the case of location based addressing. Opposite to this if we are using content based addressing resource is stored decentralized and searched by resource id (CID) so if any node in decentralized network has the resource we can get it.</a:t>
            </a:r>
            <a:endParaRPr sz="1500">
              <a:solidFill>
                <a:srgbClr val="111111"/>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Clr>
                <a:schemeClr val="dk1"/>
              </a:buClr>
              <a:buSzPts val="1100"/>
              <a:buFont typeface="Arial"/>
              <a:buNone/>
            </a:pPr>
            <a:r>
              <a:rPr lang="it" sz="1500">
                <a:solidFill>
                  <a:srgbClr val="111827"/>
                </a:solidFill>
                <a:highlight>
                  <a:srgbClr val="FFFFFF"/>
                </a:highlight>
                <a:latin typeface="Roboto"/>
                <a:ea typeface="Roboto"/>
                <a:cs typeface="Roboto"/>
                <a:sym typeface="Roboto"/>
              </a:rPr>
              <a:t>Security</a:t>
            </a:r>
            <a:r>
              <a:rPr lang="it" sz="1500">
                <a:solidFill>
                  <a:srgbClr val="111111"/>
                </a:solidFill>
                <a:highlight>
                  <a:srgbClr val="FFFFFF"/>
                </a:highlight>
                <a:latin typeface="Roboto"/>
                <a:ea typeface="Roboto"/>
                <a:cs typeface="Roboto"/>
                <a:sym typeface="Roboto"/>
              </a:rPr>
              <a:t> : We can't guarantee the resource we asked for and the resource we are getting are always the same i.e. if we asked for a rose we can't guarantee that we got is rose. In content based addressing the content that is rose itself is used for addressing and is hashed and the hash value used for comparing the resource is exactly what we asked.</a:t>
            </a:r>
            <a:endParaRPr sz="1500">
              <a:solidFill>
                <a:srgbClr val="111111"/>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Clr>
                <a:schemeClr val="dk1"/>
              </a:buClr>
              <a:buSzPts val="1100"/>
              <a:buFont typeface="Arial"/>
              <a:buNone/>
            </a:pPr>
            <a:r>
              <a:rPr lang="it" sz="1500">
                <a:solidFill>
                  <a:srgbClr val="111827"/>
                </a:solidFill>
                <a:highlight>
                  <a:srgbClr val="FFFFFF"/>
                </a:highlight>
                <a:latin typeface="Roboto"/>
                <a:ea typeface="Roboto"/>
                <a:cs typeface="Roboto"/>
                <a:sym typeface="Roboto"/>
              </a:rPr>
              <a:t>Redundancy</a:t>
            </a:r>
            <a:r>
              <a:rPr lang="it" sz="1500">
                <a:solidFill>
                  <a:srgbClr val="111111"/>
                </a:solidFill>
                <a:highlight>
                  <a:srgbClr val="FFFFFF"/>
                </a:highlight>
                <a:latin typeface="Roboto"/>
                <a:ea typeface="Roboto"/>
                <a:cs typeface="Roboto"/>
                <a:sym typeface="Roboto"/>
              </a:rPr>
              <a:t> : Redundant data gets stored many times (e.g. when we download the same file twice it creates file, file(1)). Which does not happen in content based addressing as content is the same it will generate the same hash value so will get stored only once.</a:t>
            </a:r>
            <a:endParaRPr sz="1500">
              <a:solidFill>
                <a:srgbClr val="111111"/>
              </a:solidFill>
              <a:highlight>
                <a:srgbClr val="FFFFFF"/>
              </a:highlight>
              <a:latin typeface="Roboto"/>
              <a:ea typeface="Roboto"/>
              <a:cs typeface="Roboto"/>
              <a:sym typeface="Roboto"/>
            </a:endParaRPr>
          </a:p>
          <a:p>
            <a:pPr indent="0" lvl="0" marL="0" rtl="0" algn="l">
              <a:spcBef>
                <a:spcPts val="180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 name="Shape 670"/>
        <p:cNvGrpSpPr/>
        <p:nvPr/>
      </p:nvGrpSpPr>
      <p:grpSpPr>
        <a:xfrm>
          <a:off x="0" y="0"/>
          <a:ext cx="0" cy="0"/>
          <a:chOff x="0" y="0"/>
          <a:chExt cx="0" cy="0"/>
        </a:xfrm>
      </p:grpSpPr>
      <p:sp>
        <p:nvSpPr>
          <p:cNvPr id="671" name="Google Shape;671;gf722505119_0_13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2" name="Google Shape;672;gf722505119_0_13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Aggregator the middleman - is in control</a:t>
            </a:r>
            <a:endParaRPr/>
          </a:p>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gf722505119_0_29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4" name="Google Shape;704;gf722505119_0_29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The rules of the smart contract dictate who is in control</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Funds can be sent from audience directly to the creator - or from audience to creator via the smart contract.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What could be the Architecture of BLOCKCHAIN based music app?</a:t>
            </a:r>
            <a:endParaRPr/>
          </a:p>
          <a:p>
            <a:pPr indent="0" lvl="0" marL="0" rtl="0" algn="l">
              <a:spcBef>
                <a:spcPts val="0"/>
              </a:spcBef>
              <a:spcAft>
                <a:spcPts val="0"/>
              </a:spcAft>
              <a:buNone/>
            </a:pPr>
            <a:r>
              <a:rPr lang="it"/>
              <a:t> </a:t>
            </a:r>
            <a:r>
              <a:rPr lang="it">
                <a:solidFill>
                  <a:schemeClr val="dk1"/>
                </a:solidFill>
              </a:rPr>
              <a:t>BLOCKCHAIN</a:t>
            </a:r>
            <a:r>
              <a:rPr lang="it"/>
              <a:t>-&gt; consensus over content</a:t>
            </a:r>
            <a:endParaRPr/>
          </a:p>
          <a:p>
            <a:pPr indent="0" lvl="0" marL="0" rtl="0" algn="l">
              <a:spcBef>
                <a:spcPts val="0"/>
              </a:spcBef>
              <a:spcAft>
                <a:spcPts val="0"/>
              </a:spcAft>
              <a:buNone/>
            </a:pPr>
            <a:r>
              <a:rPr lang="it"/>
              <a:t>IPFS -&gt; storage of content</a:t>
            </a:r>
            <a:endParaRPr/>
          </a:p>
          <a:p>
            <a:pPr indent="0" lvl="0" marL="0" rtl="0" algn="l">
              <a:spcBef>
                <a:spcPts val="0"/>
              </a:spcBef>
              <a:spcAft>
                <a:spcPts val="0"/>
              </a:spcAft>
              <a:buNone/>
            </a:pPr>
            <a:r>
              <a:rPr lang="it"/>
              <a:t>ROYALTIES can be managed via: DividendContracts, UJODapp, MicroPayments, Patrons (Adv)</a:t>
            </a:r>
            <a:endParaRPr/>
          </a:p>
          <a:p>
            <a:pPr indent="0" lvl="0" marL="0" rtl="0" algn="l">
              <a:spcBef>
                <a:spcPts val="0"/>
              </a:spcBef>
              <a:spcAft>
                <a:spcPts val="0"/>
              </a:spcAft>
              <a:buNone/>
            </a:pPr>
            <a:r>
              <a:rPr lang="it"/>
              <a:t>Spotify decides the value of a stream</a:t>
            </a:r>
            <a:endParaRPr/>
          </a:p>
          <a:p>
            <a:pPr indent="0" lvl="0" marL="0" rtl="0" algn="l">
              <a:spcBef>
                <a:spcPts val="0"/>
              </a:spcBef>
              <a:spcAft>
                <a:spcPts val="0"/>
              </a:spcAft>
              <a:buNone/>
            </a:pPr>
            <a:r>
              <a:rPr lang="it"/>
              <a:t>On blockchain -&gt; you can sell license, </a:t>
            </a:r>
            <a:endParaRPr/>
          </a:p>
          <a:p>
            <a:pPr indent="0" lvl="0" marL="0" rtl="0" algn="l">
              <a:spcBef>
                <a:spcPts val="0"/>
              </a:spcBef>
              <a:spcAft>
                <a:spcPts val="0"/>
              </a:spcAft>
              <a:buNone/>
            </a:pPr>
            <a:r>
              <a:rPr lang="it"/>
              <a:t>If I have IPFS hash - then</a:t>
            </a:r>
            <a:endParaRPr/>
          </a:p>
          <a:p>
            <a:pPr indent="0" lvl="0" marL="0" rtl="0" algn="l">
              <a:spcBef>
                <a:spcPts val="0"/>
              </a:spcBef>
              <a:spcAft>
                <a:spcPts val="0"/>
              </a:spcAft>
              <a:buNone/>
            </a:pPr>
            <a:r>
              <a:rPr lang="it"/>
              <a:t>Or centralize storage</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DISCUSSION: what could be model of a web3 music app</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 name="Shape 765"/>
        <p:cNvGrpSpPr/>
        <p:nvPr/>
      </p:nvGrpSpPr>
      <p:grpSpPr>
        <a:xfrm>
          <a:off x="0" y="0"/>
          <a:ext cx="0" cy="0"/>
          <a:chOff x="0" y="0"/>
          <a:chExt cx="0" cy="0"/>
        </a:xfrm>
      </p:grpSpPr>
      <p:sp>
        <p:nvSpPr>
          <p:cNvPr id="766" name="Google Shape;766;gf722505119_0_18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7" name="Google Shape;767;gf722505119_0_18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Why trust the record keeper? - </a:t>
            </a:r>
            <a:endParaRPr/>
          </a:p>
          <a:p>
            <a:pPr indent="0" lvl="0" marL="0" rtl="0" algn="l">
              <a:spcBef>
                <a:spcPts val="0"/>
              </a:spcBef>
              <a:spcAft>
                <a:spcPts val="0"/>
              </a:spcAft>
              <a:buNone/>
            </a:pPr>
            <a:r>
              <a:rPr lang="it"/>
              <a:t>Why trust state’s computers?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A smart contract is a small program that organizes stuff according to a set of rules  if then statements</a:t>
            </a:r>
            <a:endParaRPr/>
          </a:p>
          <a:p>
            <a:pPr indent="0" lvl="0" marL="0" rtl="0" algn="l">
              <a:spcBef>
                <a:spcPts val="0"/>
              </a:spcBef>
              <a:spcAft>
                <a:spcPts val="0"/>
              </a:spcAft>
              <a:buNone/>
            </a:pPr>
            <a:r>
              <a:rPr lang="it"/>
              <a:t>If I am the owner then I can delete a sheep.</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If the sheep is being saved to a smart contract that associates the sheep with me - what needs to be on its collar?</a:t>
            </a:r>
            <a:endParaRPr/>
          </a:p>
          <a:p>
            <a:pPr indent="0" lvl="0" marL="0" rtl="0" algn="l">
              <a:spcBef>
                <a:spcPts val="0"/>
              </a:spcBef>
              <a:spcAft>
                <a:spcPts val="0"/>
              </a:spcAft>
              <a:buNone/>
            </a:pPr>
            <a:r>
              <a:rPr lang="it"/>
              <a:t>Just “Fluffy”?  Or Fluffy &amp; my eth addr?  Or Fluffy, my eth addr and the dapp url?</a:t>
            </a:r>
            <a:endParaRPr/>
          </a:p>
          <a:p>
            <a:pPr indent="0" lvl="0" marL="0" rtl="0" algn="l">
              <a:spcBef>
                <a:spcPts val="0"/>
              </a:spcBef>
              <a:spcAft>
                <a:spcPts val="0"/>
              </a:spcAft>
              <a:buNone/>
            </a:pPr>
            <a:r>
              <a:rPr lang="it"/>
              <a:t>If the sheep is an NFT, then the token contract will have its owner.</a:t>
            </a:r>
            <a:endParaRPr/>
          </a:p>
          <a:p>
            <a:pPr indent="0" lvl="0" marL="0" rtl="0" algn="l">
              <a:spcBef>
                <a:spcPts val="0"/>
              </a:spcBef>
              <a:spcAft>
                <a:spcPts val="0"/>
              </a:spcAft>
              <a:buNone/>
            </a:pPr>
            <a:r>
              <a:rPr lang="it"/>
              <a:t>Why not save this on my own database or the cities leger of sheeps &amp; shephards?</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AutoNum type="arabicPeriod"/>
            </a:pPr>
            <a:r>
              <a:rPr lang="it"/>
              <a:t>Stuff can be saved on blockchain</a:t>
            </a:r>
            <a:endParaRPr/>
          </a:p>
          <a:p>
            <a:pPr indent="-298450" lvl="0" marL="457200" rtl="0" algn="l">
              <a:spcBef>
                <a:spcPts val="0"/>
              </a:spcBef>
              <a:spcAft>
                <a:spcPts val="0"/>
              </a:spcAft>
              <a:buSzPts val="1100"/>
              <a:buAutoNum type="arabicPeriod"/>
            </a:pPr>
            <a:r>
              <a:rPr lang="it"/>
              <a:t>Connections between stuff in real life (IRL) &amp; blockchain</a:t>
            </a:r>
            <a:endParaRPr/>
          </a:p>
          <a:p>
            <a:pPr indent="-298450" lvl="0" marL="457200" rtl="0" algn="l">
              <a:spcBef>
                <a:spcPts val="0"/>
              </a:spcBef>
              <a:spcAft>
                <a:spcPts val="0"/>
              </a:spcAft>
              <a:buSzPts val="1100"/>
              <a:buAutoNum type="arabicPeriod"/>
            </a:pPr>
            <a:r>
              <a:rPr lang="it"/>
              <a:t>Fluffy examp</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 name="Shape 776"/>
        <p:cNvGrpSpPr/>
        <p:nvPr/>
      </p:nvGrpSpPr>
      <p:grpSpPr>
        <a:xfrm>
          <a:off x="0" y="0"/>
          <a:ext cx="0" cy="0"/>
          <a:chOff x="0" y="0"/>
          <a:chExt cx="0" cy="0"/>
        </a:xfrm>
      </p:grpSpPr>
      <p:sp>
        <p:nvSpPr>
          <p:cNvPr id="777" name="Google Shape;777;gf722505119_0_18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8" name="Google Shape;778;gf722505119_0_18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Online voting is tricky because:</a:t>
            </a:r>
            <a:endParaRPr/>
          </a:p>
          <a:p>
            <a:pPr indent="-298450" lvl="0" marL="457200" rtl="0" algn="l">
              <a:spcBef>
                <a:spcPts val="0"/>
              </a:spcBef>
              <a:spcAft>
                <a:spcPts val="0"/>
              </a:spcAft>
              <a:buSzPts val="1100"/>
              <a:buAutoNum type="arabicPeriod"/>
            </a:pPr>
            <a:r>
              <a:rPr lang="it"/>
              <a:t>You want it to be sure only qualified people vote</a:t>
            </a:r>
            <a:endParaRPr/>
          </a:p>
          <a:p>
            <a:pPr indent="-298450" lvl="0" marL="457200" rtl="0" algn="l">
              <a:spcBef>
                <a:spcPts val="0"/>
              </a:spcBef>
              <a:spcAft>
                <a:spcPts val="0"/>
              </a:spcAft>
              <a:buSzPts val="1100"/>
              <a:buAutoNum type="arabicPeriod"/>
            </a:pPr>
            <a:r>
              <a:rPr lang="it"/>
              <a:t>You want votes to be anonymous</a:t>
            </a:r>
            <a:endParaRPr/>
          </a:p>
          <a:p>
            <a:pPr indent="-298450" lvl="0" marL="457200" rtl="0" algn="l">
              <a:spcBef>
                <a:spcPts val="0"/>
              </a:spcBef>
              <a:spcAft>
                <a:spcPts val="0"/>
              </a:spcAft>
              <a:buSzPts val="1100"/>
              <a:buAutoNum type="arabicPeriod"/>
            </a:pPr>
            <a:r>
              <a:rPr lang="it"/>
              <a:t>You want voters to be able to prove to themselves that their vote was counted</a:t>
            </a:r>
            <a:endParaRPr/>
          </a:p>
          <a:p>
            <a:pPr indent="-298450" lvl="0" marL="457200" rtl="0" algn="l">
              <a:spcBef>
                <a:spcPts val="0"/>
              </a:spcBef>
              <a:spcAft>
                <a:spcPts val="0"/>
              </a:spcAft>
              <a:buSzPts val="1100"/>
              <a:buAutoNum type="arabicPeriod"/>
            </a:pPr>
            <a:r>
              <a:rPr lang="it"/>
              <a:t>You want to make their vote private.</a:t>
            </a:r>
            <a:endParaRPr/>
          </a:p>
          <a:p>
            <a:pPr indent="-298450" lvl="0" marL="457200" rtl="0" algn="l">
              <a:spcBef>
                <a:spcPts val="0"/>
              </a:spcBef>
              <a:spcAft>
                <a:spcPts val="0"/>
              </a:spcAft>
              <a:buSzPts val="1100"/>
              <a:buAutoNum type="arabicPeriod"/>
            </a:pPr>
            <a:r>
              <a:rPr lang="it"/>
              <a:t>You don’t want someone to sell their vote and to be easily able to show who they voted for to someone else.</a:t>
            </a:r>
            <a:endParaRPr/>
          </a:p>
          <a:p>
            <a:pPr indent="-298450" lvl="0" marL="457200" rtl="0" algn="l">
              <a:spcBef>
                <a:spcPts val="0"/>
              </a:spcBef>
              <a:spcAft>
                <a:spcPts val="0"/>
              </a:spcAft>
              <a:buSzPts val="1100"/>
              <a:buAutoNum type="arabicPeriod"/>
            </a:pPr>
            <a:r>
              <a:rPr lang="it"/>
              <a:t>Do you trust the state or the organization that counts the votes?</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 name="Shape 794"/>
        <p:cNvGrpSpPr/>
        <p:nvPr/>
      </p:nvGrpSpPr>
      <p:grpSpPr>
        <a:xfrm>
          <a:off x="0" y="0"/>
          <a:ext cx="0" cy="0"/>
          <a:chOff x="0" y="0"/>
          <a:chExt cx="0" cy="0"/>
        </a:xfrm>
      </p:grpSpPr>
      <p:sp>
        <p:nvSpPr>
          <p:cNvPr id="795" name="Google Shape;795;gf722505119_0_19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6" name="Google Shape;796;gf722505119_0_19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To split up the royalties or  dividends of a song</a:t>
            </a:r>
            <a:endParaRPr/>
          </a:p>
          <a:p>
            <a:pPr indent="0" lvl="0" marL="0" rtl="0" algn="l">
              <a:spcBef>
                <a:spcPts val="0"/>
              </a:spcBef>
              <a:spcAft>
                <a:spcPts val="0"/>
              </a:spcAft>
              <a:buNone/>
            </a:pPr>
            <a:r>
              <a:rPr lang="it"/>
              <a:t>To hold money until something happens - which is like ebay.</a:t>
            </a:r>
            <a:endParaRPr/>
          </a:p>
          <a:p>
            <a:pPr indent="0" lvl="0" marL="0" rtl="0" algn="l">
              <a:spcBef>
                <a:spcPts val="0"/>
              </a:spcBef>
              <a:spcAft>
                <a:spcPts val="0"/>
              </a:spcAft>
              <a:buNone/>
            </a:pPr>
            <a:r>
              <a:rPr lang="it"/>
              <a:t>To have a way for people to own money together</a:t>
            </a:r>
            <a:endParaRPr/>
          </a:p>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 name="Shape 802"/>
        <p:cNvGrpSpPr/>
        <p:nvPr/>
      </p:nvGrpSpPr>
      <p:grpSpPr>
        <a:xfrm>
          <a:off x="0" y="0"/>
          <a:ext cx="0" cy="0"/>
          <a:chOff x="0" y="0"/>
          <a:chExt cx="0" cy="0"/>
        </a:xfrm>
      </p:grpSpPr>
      <p:sp>
        <p:nvSpPr>
          <p:cNvPr id="803" name="Google Shape;803;gf722505119_0_19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4" name="Google Shape;804;gf722505119_0_19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Oracles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9" name="Shape 809"/>
        <p:cNvGrpSpPr/>
        <p:nvPr/>
      </p:nvGrpSpPr>
      <p:grpSpPr>
        <a:xfrm>
          <a:off x="0" y="0"/>
          <a:ext cx="0" cy="0"/>
          <a:chOff x="0" y="0"/>
          <a:chExt cx="0" cy="0"/>
        </a:xfrm>
      </p:grpSpPr>
      <p:sp>
        <p:nvSpPr>
          <p:cNvPr id="810" name="Google Shape;810;gf722505119_0_20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1" name="Google Shape;811;gf722505119_0_2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Caramelle as change when there were not enough 1 lira pieces ( I think)</a:t>
            </a:r>
            <a:endParaRPr/>
          </a:p>
          <a:p>
            <a:pPr indent="0" lvl="0" marL="0" rtl="0" algn="l">
              <a:spcBef>
                <a:spcPts val="0"/>
              </a:spcBef>
              <a:spcAft>
                <a:spcPts val="0"/>
              </a:spcAft>
              <a:buNone/>
            </a:pPr>
            <a:r>
              <a:rPr lang="it" u="sng">
                <a:solidFill>
                  <a:schemeClr val="hlink"/>
                </a:solidFill>
                <a:hlinkClick r:id="rId2"/>
              </a:rPr>
              <a:t>https://www.bloomberg.com/news/articles/2019-06-15/italy-s-mafia-uses-the-old-lira-as-its-own-parallel-currency</a:t>
            </a:r>
            <a:endParaRPr/>
          </a:p>
          <a:p>
            <a:pPr indent="0" lvl="0" marL="0" rtl="0" algn="l">
              <a:spcBef>
                <a:spcPts val="0"/>
              </a:spcBef>
              <a:spcAft>
                <a:spcPts val="0"/>
              </a:spcAft>
              <a:buNone/>
            </a:pPr>
            <a:r>
              <a:rPr lang="it"/>
              <a:t>Subway tokens</a:t>
            </a:r>
            <a:endParaRPr/>
          </a:p>
          <a:p>
            <a:pPr indent="0" lvl="0" marL="0" rtl="0" algn="l">
              <a:spcBef>
                <a:spcPts val="0"/>
              </a:spcBef>
              <a:spcAft>
                <a:spcPts val="0"/>
              </a:spcAft>
              <a:buNone/>
            </a:pPr>
            <a:r>
              <a:rPr lang="it"/>
              <a:t>Frequent flier points</a:t>
            </a:r>
            <a:endParaRPr/>
          </a:p>
          <a:p>
            <a:pPr indent="-298450" lvl="0" marL="457200" rtl="0" algn="l">
              <a:spcBef>
                <a:spcPts val="0"/>
              </a:spcBef>
              <a:spcAft>
                <a:spcPts val="0"/>
              </a:spcAft>
              <a:buSzPts val="1100"/>
              <a:buChar char="-"/>
            </a:pPr>
            <a:r>
              <a:rPr lang="it"/>
              <a:t>In the case of freq flier points there is a list of how many points all members have.</a:t>
            </a:r>
            <a:endParaRPr/>
          </a:p>
          <a:p>
            <a:pPr indent="-298450" lvl="0" marL="457200" rtl="0" algn="l">
              <a:spcBef>
                <a:spcPts val="0"/>
              </a:spcBef>
              <a:spcAft>
                <a:spcPts val="0"/>
              </a:spcAft>
              <a:buSzPts val="1100"/>
              <a:buChar char="-"/>
            </a:pPr>
            <a:r>
              <a:rPr lang="it"/>
              <a:t>If I transfer some to my family ( following the freq flier rules - it takes them out of my account and into the family members account.</a:t>
            </a:r>
            <a:endParaRPr/>
          </a:p>
          <a:p>
            <a:pPr indent="-298450" lvl="0" marL="457200" rtl="0" algn="l">
              <a:spcBef>
                <a:spcPts val="0"/>
              </a:spcBef>
              <a:spcAft>
                <a:spcPts val="0"/>
              </a:spcAft>
              <a:buSzPts val="1100"/>
              <a:buChar char="-"/>
            </a:pPr>
            <a:r>
              <a:rPr lang="it"/>
              <a:t>If I transfer money to you electronically - it works the same.</a:t>
            </a:r>
            <a:endParaRPr/>
          </a:p>
          <a:p>
            <a:pPr indent="0" lvl="0" marL="0" rtl="0" algn="l">
              <a:spcBef>
                <a:spcPts val="0"/>
              </a:spcBef>
              <a:spcAft>
                <a:spcPts val="0"/>
              </a:spcAft>
              <a:buNone/>
            </a:pPr>
            <a:r>
              <a:rPr lang="it"/>
              <a:t>Disneyland token</a:t>
            </a:r>
            <a:endParaRPr/>
          </a:p>
          <a:p>
            <a:pPr indent="0" lvl="0" marL="0" rtl="0" algn="l">
              <a:spcBef>
                <a:spcPts val="0"/>
              </a:spcBef>
              <a:spcAft>
                <a:spcPts val="0"/>
              </a:spcAft>
              <a:buNone/>
            </a:pPr>
            <a:r>
              <a:rPr lang="it"/>
              <a:t>Laundry token</a:t>
            </a:r>
            <a:endParaRPr/>
          </a:p>
          <a:p>
            <a:pPr indent="0" lvl="0" marL="0" rtl="0" algn="l">
              <a:spcBef>
                <a:spcPts val="0"/>
              </a:spcBef>
              <a:spcAft>
                <a:spcPts val="0"/>
              </a:spcAft>
              <a:buNone/>
            </a:pPr>
            <a:r>
              <a:rPr lang="it"/>
              <a:t>Pinball token</a:t>
            </a:r>
            <a:endParaRPr/>
          </a:p>
          <a:p>
            <a:pPr indent="0" lvl="0" marL="0" rtl="0" algn="l">
              <a:spcBef>
                <a:spcPts val="0"/>
              </a:spcBef>
              <a:spcAft>
                <a:spcPts val="0"/>
              </a:spcAft>
              <a:buNone/>
            </a:pPr>
            <a:r>
              <a:rPr lang="it"/>
              <a:t>Brixton Pound</a:t>
            </a:r>
            <a:endParaRPr/>
          </a:p>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6" name="Shape 816"/>
        <p:cNvGrpSpPr/>
        <p:nvPr/>
      </p:nvGrpSpPr>
      <p:grpSpPr>
        <a:xfrm>
          <a:off x="0" y="0"/>
          <a:ext cx="0" cy="0"/>
          <a:chOff x="0" y="0"/>
          <a:chExt cx="0" cy="0"/>
        </a:xfrm>
      </p:grpSpPr>
      <p:sp>
        <p:nvSpPr>
          <p:cNvPr id="817" name="Google Shape;817;gf722505119_0_20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8" name="Google Shape;818;gf722505119_0_2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Parallel local currency</a:t>
            </a:r>
            <a:endParaRPr/>
          </a:p>
          <a:p>
            <a:pPr indent="-298450" lvl="0" marL="457200" rtl="0" algn="l">
              <a:spcBef>
                <a:spcPts val="0"/>
              </a:spcBef>
              <a:spcAft>
                <a:spcPts val="0"/>
              </a:spcAft>
              <a:buSzPts val="1100"/>
              <a:buChar char="-"/>
            </a:pPr>
            <a:r>
              <a:rPr lang="it"/>
              <a:t>Tomato token example</a:t>
            </a:r>
            <a:endParaRPr/>
          </a:p>
          <a:p>
            <a:pPr indent="-298450" lvl="0" marL="457200" rtl="0" algn="l">
              <a:spcBef>
                <a:spcPts val="0"/>
              </a:spcBef>
              <a:spcAft>
                <a:spcPts val="0"/>
              </a:spcAft>
              <a:buSzPts val="1100"/>
              <a:buChar char="-"/>
            </a:pPr>
            <a:r>
              <a:rPr lang="it"/>
              <a:t>Similar to the Brixton pound</a:t>
            </a:r>
            <a:endParaRPr/>
          </a:p>
          <a:p>
            <a:pPr indent="-298450" lvl="1" marL="914400" rtl="0" algn="l">
              <a:spcBef>
                <a:spcPts val="0"/>
              </a:spcBef>
              <a:spcAft>
                <a:spcPts val="0"/>
              </a:spcAft>
              <a:buSzPts val="1100"/>
              <a:buChar char="-"/>
            </a:pPr>
            <a:r>
              <a:rPr lang="it"/>
              <a:t>Community organzing &amp; economics</a:t>
            </a:r>
            <a:endParaRPr/>
          </a:p>
          <a:p>
            <a:pPr indent="-298450" lvl="1" marL="914400" rtl="0" algn="l">
              <a:spcBef>
                <a:spcPts val="0"/>
              </a:spcBef>
              <a:spcAft>
                <a:spcPts val="0"/>
              </a:spcAft>
              <a:buSzPts val="1100"/>
              <a:buChar char="-"/>
            </a:pPr>
            <a:r>
              <a:rPr lang="it"/>
              <a:t>Compensation chamber</a:t>
            </a:r>
            <a:endParaRPr/>
          </a:p>
          <a:p>
            <a:pPr indent="-298450" lvl="2" marL="1371600" rtl="0" algn="l">
              <a:spcBef>
                <a:spcPts val="0"/>
              </a:spcBef>
              <a:spcAft>
                <a:spcPts val="0"/>
              </a:spcAft>
              <a:buSzPts val="1100"/>
              <a:buChar char="-"/>
            </a:pPr>
            <a:r>
              <a:rPr lang="it"/>
              <a:t>Why should I get in debt to my bank to pay you if we live in the same local economic circuit?</a:t>
            </a:r>
            <a:endParaRPr/>
          </a:p>
          <a:p>
            <a:pPr indent="-298450" lvl="3" marL="1828800" rtl="0" algn="l">
              <a:spcBef>
                <a:spcPts val="0"/>
              </a:spcBef>
              <a:spcAft>
                <a:spcPts val="0"/>
              </a:spcAft>
              <a:buSzPts val="1100"/>
              <a:buChar char="-"/>
            </a:pPr>
            <a:r>
              <a:rPr lang="it"/>
              <a:t>I Sell veg, you are a carpenter - I need to borrow from bank</a:t>
            </a:r>
            <a:endParaRPr/>
          </a:p>
          <a:p>
            <a:pPr indent="-298450" lvl="3" marL="1828800" rtl="0" algn="l">
              <a:spcBef>
                <a:spcPts val="0"/>
              </a:spcBef>
              <a:spcAft>
                <a:spcPts val="0"/>
              </a:spcAft>
              <a:buSzPts val="1100"/>
              <a:buChar char="-"/>
            </a:pPr>
            <a:r>
              <a:rPr lang="it"/>
              <a:t>Or I can issue credit of vegetables that you can then use.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fa03d08af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fa03d08af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There are no stupid questions</a:t>
            </a:r>
            <a:endParaRPr/>
          </a:p>
          <a:p>
            <a:pPr indent="0" lvl="0" marL="0" rtl="0" algn="l">
              <a:spcBef>
                <a:spcPts val="0"/>
              </a:spcBef>
              <a:spcAft>
                <a:spcPts val="0"/>
              </a:spcAft>
              <a:buNone/>
            </a:pPr>
            <a:r>
              <a:rPr lang="it"/>
              <a:t>Raise your hand</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8" name="Shape 828"/>
        <p:cNvGrpSpPr/>
        <p:nvPr/>
      </p:nvGrpSpPr>
      <p:grpSpPr>
        <a:xfrm>
          <a:off x="0" y="0"/>
          <a:ext cx="0" cy="0"/>
          <a:chOff x="0" y="0"/>
          <a:chExt cx="0" cy="0"/>
        </a:xfrm>
      </p:grpSpPr>
      <p:sp>
        <p:nvSpPr>
          <p:cNvPr id="829" name="Google Shape;829;gf722505119_0_2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0" name="Google Shape;830;gf722505119_0_2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9" name="Shape 839"/>
        <p:cNvGrpSpPr/>
        <p:nvPr/>
      </p:nvGrpSpPr>
      <p:grpSpPr>
        <a:xfrm>
          <a:off x="0" y="0"/>
          <a:ext cx="0" cy="0"/>
          <a:chOff x="0" y="0"/>
          <a:chExt cx="0" cy="0"/>
        </a:xfrm>
      </p:grpSpPr>
      <p:sp>
        <p:nvSpPr>
          <p:cNvPr id="840" name="Google Shape;840;gf722505119_0_2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1" name="Google Shape;841;gf722505119_0_2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Then Demo of uploading to IPFS</a:t>
            </a:r>
            <a:endParaRPr/>
          </a:p>
          <a:p>
            <a:pPr indent="0" lvl="0" marL="0" rtl="0" algn="l">
              <a:spcBef>
                <a:spcPts val="0"/>
              </a:spcBef>
              <a:spcAft>
                <a:spcPts val="0"/>
              </a:spcAft>
              <a:buNone/>
            </a:pPr>
            <a:r>
              <a:rPr lang="it" u="sng">
                <a:solidFill>
                  <a:schemeClr val="hlink"/>
                </a:solidFill>
                <a:hlinkClick r:id="rId2"/>
              </a:rPr>
              <a:t>https://pinata.cloud/pinmanager</a:t>
            </a:r>
            <a:endParaRPr/>
          </a:p>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 name="Shape 847"/>
        <p:cNvGrpSpPr/>
        <p:nvPr/>
      </p:nvGrpSpPr>
      <p:grpSpPr>
        <a:xfrm>
          <a:off x="0" y="0"/>
          <a:ext cx="0" cy="0"/>
          <a:chOff x="0" y="0"/>
          <a:chExt cx="0" cy="0"/>
        </a:xfrm>
      </p:grpSpPr>
      <p:sp>
        <p:nvSpPr>
          <p:cNvPr id="848" name="Google Shape;848;gf722505119_0_2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9" name="Google Shape;849;gf722505119_0_2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Then Demo of uploading to IPFS</a:t>
            </a:r>
            <a:endParaRPr/>
          </a:p>
          <a:p>
            <a:pPr indent="0" lvl="0" marL="0" rtl="0" algn="l">
              <a:spcBef>
                <a:spcPts val="0"/>
              </a:spcBef>
              <a:spcAft>
                <a:spcPts val="0"/>
              </a:spcAft>
              <a:buNone/>
            </a:pPr>
            <a:r>
              <a:rPr lang="it" u="sng">
                <a:solidFill>
                  <a:schemeClr val="hlink"/>
                </a:solidFill>
                <a:hlinkClick r:id="rId2"/>
              </a:rPr>
              <a:t>https://pinata.cloud/pinmanager</a:t>
            </a:r>
            <a:endParaRPr/>
          </a:p>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7" name="Shape 857"/>
        <p:cNvGrpSpPr/>
        <p:nvPr/>
      </p:nvGrpSpPr>
      <p:grpSpPr>
        <a:xfrm>
          <a:off x="0" y="0"/>
          <a:ext cx="0" cy="0"/>
          <a:chOff x="0" y="0"/>
          <a:chExt cx="0" cy="0"/>
        </a:xfrm>
      </p:grpSpPr>
      <p:sp>
        <p:nvSpPr>
          <p:cNvPr id="858" name="Google Shape;858;gf722505119_0_2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9" name="Google Shape;859;gf722505119_0_2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it"/>
              <a:t>What does it mean to own a digital thing?</a:t>
            </a:r>
            <a:endParaRPr/>
          </a:p>
          <a:p>
            <a:pPr indent="0" lvl="0" marL="0" rtl="0" algn="l">
              <a:spcBef>
                <a:spcPts val="0"/>
              </a:spcBef>
              <a:spcAft>
                <a:spcPts val="0"/>
              </a:spcAft>
              <a:buNone/>
            </a:pPr>
            <a:r>
              <a:rPr lang="it"/>
              <a:t>What does it mean to compose silence or display a upside down urinal and call it art and claim ownership?</a:t>
            </a:r>
            <a:endParaRPr/>
          </a:p>
          <a:p>
            <a:pPr indent="0" lvl="0" marL="0" rtl="0" algn="l">
              <a:spcBef>
                <a:spcPts val="0"/>
              </a:spcBef>
              <a:spcAft>
                <a:spcPts val="0"/>
              </a:spcAft>
              <a:buNone/>
            </a:pPr>
            <a:r>
              <a:rPr lang="it"/>
              <a:t>Or on the scammy side - selling stakes in the moon?  Its only worth the paper is printed on - but that paper can be imbued with value.</a:t>
            </a:r>
            <a:endParaRPr/>
          </a:p>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9" name="Shape 869"/>
        <p:cNvGrpSpPr/>
        <p:nvPr/>
      </p:nvGrpSpPr>
      <p:grpSpPr>
        <a:xfrm>
          <a:off x="0" y="0"/>
          <a:ext cx="0" cy="0"/>
          <a:chOff x="0" y="0"/>
          <a:chExt cx="0" cy="0"/>
        </a:xfrm>
      </p:grpSpPr>
      <p:sp>
        <p:nvSpPr>
          <p:cNvPr id="870" name="Google Shape;870;gf722505119_0_2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1" name="Google Shape;871;gf722505119_0_2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This is in the public domain but is owned by the owner of the token? </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PHYSICAL and NFT are BOTH direct products of the artist, not copies or pics.</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With the NFT, the Artist stored the original on IPFS as unlockable content (only the owner has it) → GOOGLE CANNOT SEE IT IF IT’s NOT SHARED</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 name="Shape 878"/>
        <p:cNvGrpSpPr/>
        <p:nvPr/>
      </p:nvGrpSpPr>
      <p:grpSpPr>
        <a:xfrm>
          <a:off x="0" y="0"/>
          <a:ext cx="0" cy="0"/>
          <a:chOff x="0" y="0"/>
          <a:chExt cx="0" cy="0"/>
        </a:xfrm>
      </p:grpSpPr>
      <p:sp>
        <p:nvSpPr>
          <p:cNvPr id="879" name="Google Shape;879;gf722505119_0_2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0" name="Google Shape;880;gf722505119_0_2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6" name="Shape 886"/>
        <p:cNvGrpSpPr/>
        <p:nvPr/>
      </p:nvGrpSpPr>
      <p:grpSpPr>
        <a:xfrm>
          <a:off x="0" y="0"/>
          <a:ext cx="0" cy="0"/>
          <a:chOff x="0" y="0"/>
          <a:chExt cx="0" cy="0"/>
        </a:xfrm>
      </p:grpSpPr>
      <p:sp>
        <p:nvSpPr>
          <p:cNvPr id="887" name="Google Shape;887;gf722505119_0_2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8" name="Google Shape;888;gf722505119_0_2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 name="Shape 891"/>
        <p:cNvGrpSpPr/>
        <p:nvPr/>
      </p:nvGrpSpPr>
      <p:grpSpPr>
        <a:xfrm>
          <a:off x="0" y="0"/>
          <a:ext cx="0" cy="0"/>
          <a:chOff x="0" y="0"/>
          <a:chExt cx="0" cy="0"/>
        </a:xfrm>
      </p:grpSpPr>
      <p:sp>
        <p:nvSpPr>
          <p:cNvPr id="892" name="Google Shape;892;gfa03d08af8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3" name="Google Shape;893;gfa03d08af8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7" name="Shape 897"/>
        <p:cNvGrpSpPr/>
        <p:nvPr/>
      </p:nvGrpSpPr>
      <p:grpSpPr>
        <a:xfrm>
          <a:off x="0" y="0"/>
          <a:ext cx="0" cy="0"/>
          <a:chOff x="0" y="0"/>
          <a:chExt cx="0" cy="0"/>
        </a:xfrm>
      </p:grpSpPr>
      <p:sp>
        <p:nvSpPr>
          <p:cNvPr id="898" name="Google Shape;898;gf76a5a1bd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9" name="Google Shape;899;gf76a5a1bd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Music is the only industry based on an immaterial, invible content </a:t>
            </a:r>
            <a:endParaRPr/>
          </a:p>
          <a:p>
            <a:pPr indent="0" lvl="0" marL="0" rtl="0" algn="l">
              <a:spcBef>
                <a:spcPts val="0"/>
              </a:spcBef>
              <a:spcAft>
                <a:spcPts val="0"/>
              </a:spcAft>
              <a:buNone/>
            </a:pPr>
            <a:r>
              <a:rPr lang="it"/>
              <a:t>lightweight, has social impact </a:t>
            </a:r>
            <a:endParaRPr/>
          </a:p>
          <a:p>
            <a:pPr indent="0" lvl="0" marL="0" rtl="0" algn="l">
              <a:spcBef>
                <a:spcPts val="0"/>
              </a:spcBef>
              <a:spcAft>
                <a:spcPts val="0"/>
              </a:spcAft>
              <a:buNone/>
            </a:pPr>
            <a:r>
              <a:rPr lang="it"/>
              <a:t>compared to images and movies, allows multitasking (you listen to music while running, working, shopping, cleaning).</a:t>
            </a:r>
            <a:endParaRPr/>
          </a:p>
          <a:p>
            <a:pPr indent="0" lvl="0" marL="0" rtl="0" algn="l">
              <a:spcBef>
                <a:spcPts val="0"/>
              </a:spcBef>
              <a:spcAft>
                <a:spcPts val="0"/>
              </a:spcAft>
              <a:buNone/>
            </a:pPr>
            <a:r>
              <a:rPr lang="it"/>
              <a:t>Copyright and royalties system connected to publishing is one of the oldest system (Mozart)</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 name="Shape 902"/>
        <p:cNvGrpSpPr/>
        <p:nvPr/>
      </p:nvGrpSpPr>
      <p:grpSpPr>
        <a:xfrm>
          <a:off x="0" y="0"/>
          <a:ext cx="0" cy="0"/>
          <a:chOff x="0" y="0"/>
          <a:chExt cx="0" cy="0"/>
        </a:xfrm>
      </p:grpSpPr>
      <p:sp>
        <p:nvSpPr>
          <p:cNvPr id="903" name="Google Shape;903;gf722505119_0_2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4" name="Google Shape;904;gf722505119_0_2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f722505119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f722505119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I will run this first part of the course which is dedicated to my personal experience as a musician going crypto.</a:t>
            </a:r>
            <a:endParaRPr/>
          </a:p>
          <a:p>
            <a:pPr indent="0" lvl="0" marL="0" rtl="0" algn="l">
              <a:spcBef>
                <a:spcPts val="0"/>
              </a:spcBef>
              <a:spcAft>
                <a:spcPts val="0"/>
              </a:spcAft>
              <a:buNone/>
            </a:pPr>
            <a:r>
              <a:rPr lang="it"/>
              <a:t>Blockchain is a complex subject. Everyone talks about blockchain, bitcoin, ethereum, but do we really know what it is about?</a:t>
            </a:r>
            <a:endParaRPr/>
          </a:p>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7" name="Shape 907"/>
        <p:cNvGrpSpPr/>
        <p:nvPr/>
      </p:nvGrpSpPr>
      <p:grpSpPr>
        <a:xfrm>
          <a:off x="0" y="0"/>
          <a:ext cx="0" cy="0"/>
          <a:chOff x="0" y="0"/>
          <a:chExt cx="0" cy="0"/>
        </a:xfrm>
      </p:grpSpPr>
      <p:sp>
        <p:nvSpPr>
          <p:cNvPr id="908" name="Google Shape;908;gf722505119_0_2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9" name="Google Shape;909;gf722505119_0_2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 name="Shape 912"/>
        <p:cNvGrpSpPr/>
        <p:nvPr/>
      </p:nvGrpSpPr>
      <p:grpSpPr>
        <a:xfrm>
          <a:off x="0" y="0"/>
          <a:ext cx="0" cy="0"/>
          <a:chOff x="0" y="0"/>
          <a:chExt cx="0" cy="0"/>
        </a:xfrm>
      </p:grpSpPr>
      <p:sp>
        <p:nvSpPr>
          <p:cNvPr id="913" name="Google Shape;913;gf722505119_0_2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 name="Google Shape;914;gf722505119_0_2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u="sng">
                <a:solidFill>
                  <a:schemeClr val="hlink"/>
                </a:solidFill>
                <a:hlinkClick r:id="rId2"/>
              </a:rPr>
              <a:t>https://rinkeby.gnosis-safe.io/</a:t>
            </a:r>
            <a:endParaRPr/>
          </a:p>
          <a:p>
            <a:pPr indent="0" lvl="0" marL="0" rtl="0" algn="l">
              <a:spcBef>
                <a:spcPts val="0"/>
              </a:spcBef>
              <a:spcAft>
                <a:spcPts val="0"/>
              </a:spcAft>
              <a:buNone/>
            </a:pPr>
            <a:r>
              <a:t/>
            </a:r>
            <a:endParaRPr/>
          </a:p>
          <a:p>
            <a:pPr indent="0" lvl="0" marL="0" rtl="0" algn="l">
              <a:spcBef>
                <a:spcPts val="0"/>
              </a:spcBef>
              <a:spcAft>
                <a:spcPts val="0"/>
              </a:spcAft>
              <a:buNone/>
            </a:pPr>
            <a:r>
              <a:rPr lang="it" u="sng">
                <a:solidFill>
                  <a:schemeClr val="hlink"/>
                </a:solidFill>
                <a:hlinkClick r:id="rId3"/>
              </a:rPr>
              <a:t>https://testnets.opensea.io/</a:t>
            </a:r>
            <a:r>
              <a:rPr lang="it"/>
              <a:t>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9" name="Shape 929"/>
        <p:cNvGrpSpPr/>
        <p:nvPr/>
      </p:nvGrpSpPr>
      <p:grpSpPr>
        <a:xfrm>
          <a:off x="0" y="0"/>
          <a:ext cx="0" cy="0"/>
          <a:chOff x="0" y="0"/>
          <a:chExt cx="0" cy="0"/>
        </a:xfrm>
      </p:grpSpPr>
      <p:sp>
        <p:nvSpPr>
          <p:cNvPr id="930" name="Google Shape;930;gfa03d08af8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1" name="Google Shape;931;gfa03d08af8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 name="Shape 976"/>
        <p:cNvGrpSpPr/>
        <p:nvPr/>
      </p:nvGrpSpPr>
      <p:grpSpPr>
        <a:xfrm>
          <a:off x="0" y="0"/>
          <a:ext cx="0" cy="0"/>
          <a:chOff x="0" y="0"/>
          <a:chExt cx="0" cy="0"/>
        </a:xfrm>
      </p:grpSpPr>
      <p:sp>
        <p:nvSpPr>
          <p:cNvPr id="977" name="Google Shape;977;gf722505119_0_25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8" name="Google Shape;978;gf722505119_0_25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1" name="Shape 1021"/>
        <p:cNvGrpSpPr/>
        <p:nvPr/>
      </p:nvGrpSpPr>
      <p:grpSpPr>
        <a:xfrm>
          <a:off x="0" y="0"/>
          <a:ext cx="0" cy="0"/>
          <a:chOff x="0" y="0"/>
          <a:chExt cx="0" cy="0"/>
        </a:xfrm>
      </p:grpSpPr>
      <p:sp>
        <p:nvSpPr>
          <p:cNvPr id="1022" name="Google Shape;1022;gfa03d08af8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3" name="Google Shape;1023;gfa03d08af8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 name="Shape 1066"/>
        <p:cNvGrpSpPr/>
        <p:nvPr/>
      </p:nvGrpSpPr>
      <p:grpSpPr>
        <a:xfrm>
          <a:off x="0" y="0"/>
          <a:ext cx="0" cy="0"/>
          <a:chOff x="0" y="0"/>
          <a:chExt cx="0" cy="0"/>
        </a:xfrm>
      </p:grpSpPr>
      <p:sp>
        <p:nvSpPr>
          <p:cNvPr id="1067" name="Google Shape;1067;gf722505119_0_26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8" name="Google Shape;1068;gf722505119_0_26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f722505119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f722505119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Music is the only industry based on an immaterial, invible content </a:t>
            </a:r>
            <a:endParaRPr/>
          </a:p>
          <a:p>
            <a:pPr indent="0" lvl="0" marL="0" rtl="0" algn="l">
              <a:spcBef>
                <a:spcPts val="0"/>
              </a:spcBef>
              <a:spcAft>
                <a:spcPts val="0"/>
              </a:spcAft>
              <a:buNone/>
            </a:pPr>
            <a:r>
              <a:rPr lang="it"/>
              <a:t>lightweight, has social impact </a:t>
            </a:r>
            <a:endParaRPr/>
          </a:p>
          <a:p>
            <a:pPr indent="0" lvl="0" marL="0" rtl="0" algn="l">
              <a:spcBef>
                <a:spcPts val="0"/>
              </a:spcBef>
              <a:spcAft>
                <a:spcPts val="0"/>
              </a:spcAft>
              <a:buNone/>
            </a:pPr>
            <a:r>
              <a:rPr lang="it"/>
              <a:t>compared to images and movies, allows multitasking (you listen to music while running, working, shopping, cleaning).</a:t>
            </a:r>
            <a:endParaRPr/>
          </a:p>
          <a:p>
            <a:pPr indent="0" lvl="0" marL="0" rtl="0" algn="l">
              <a:spcBef>
                <a:spcPts val="0"/>
              </a:spcBef>
              <a:spcAft>
                <a:spcPts val="0"/>
              </a:spcAft>
              <a:buNone/>
            </a:pPr>
            <a:r>
              <a:rPr lang="it"/>
              <a:t>Copyright and royalties system connected to publishing is one of the oldest system (Mozart)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f722505119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f722505119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it"/>
              <a:t>Innovating in music means being aware of all the pieces we have on the chessboard, what their value is and what actions and strategies they can implement</a:t>
            </a:r>
            <a:endParaRPr/>
          </a:p>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f722505119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f722505119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f76a5a1bd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f76a5a1bd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TRIBES</a:t>
            </a:r>
            <a:endParaRPr/>
          </a:p>
          <a:p>
            <a:pPr indent="0" lvl="0" marL="0" rtl="0" algn="l">
              <a:spcBef>
                <a:spcPts val="0"/>
              </a:spcBef>
              <a:spcAft>
                <a:spcPts val="0"/>
              </a:spcAft>
              <a:buNone/>
            </a:pPr>
            <a:r>
              <a:rPr lang="it"/>
              <a:t>Instruments Manufacturers and Software houses, Retail (thomann, Amazon)</a:t>
            </a:r>
            <a:endParaRPr/>
          </a:p>
          <a:p>
            <a:pPr indent="0" lvl="0" marL="0" rtl="0" algn="l">
              <a:spcBef>
                <a:spcPts val="0"/>
              </a:spcBef>
              <a:spcAft>
                <a:spcPts val="0"/>
              </a:spcAft>
              <a:buNone/>
            </a:pPr>
            <a:r>
              <a:rPr lang="it"/>
              <a:t>Musicians: session musicians, singer-songwriters (bands, solo artists, collectives), teachers</a:t>
            </a:r>
            <a:endParaRPr/>
          </a:p>
          <a:p>
            <a:pPr indent="0" lvl="0" marL="0" rtl="0" algn="l">
              <a:spcBef>
                <a:spcPts val="0"/>
              </a:spcBef>
              <a:spcAft>
                <a:spcPts val="0"/>
              </a:spcAft>
              <a:buNone/>
            </a:pPr>
            <a:r>
              <a:rPr lang="it"/>
              <a:t>Middlemen: studios, videomakers, management, booking agents, labels, distributors (tunecore, distro)</a:t>
            </a:r>
            <a:endParaRPr/>
          </a:p>
          <a:p>
            <a:pPr indent="0" lvl="0" marL="0" rtl="0" algn="l">
              <a:spcBef>
                <a:spcPts val="0"/>
              </a:spcBef>
              <a:spcAft>
                <a:spcPts val="0"/>
              </a:spcAft>
              <a:buNone/>
            </a:pPr>
            <a:r>
              <a:rPr lang="it"/>
              <a:t>Third Parties: Instrument brands, merchants on YT/Spotify, purchasers of data</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ASSETS:</a:t>
            </a:r>
            <a:endParaRPr/>
          </a:p>
          <a:p>
            <a:pPr indent="0" lvl="0" marL="0" rtl="0" algn="l">
              <a:spcBef>
                <a:spcPts val="0"/>
              </a:spcBef>
              <a:spcAft>
                <a:spcPts val="0"/>
              </a:spcAft>
              <a:buNone/>
            </a:pPr>
            <a:r>
              <a:rPr lang="it"/>
              <a:t>(...) Numbers: streams, followers, concert-goers</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SPACES:</a:t>
            </a:r>
            <a:endParaRPr/>
          </a:p>
          <a:p>
            <a:pPr indent="0" lvl="0" marL="0" rtl="0" algn="l">
              <a:spcBef>
                <a:spcPts val="0"/>
              </a:spcBef>
              <a:spcAft>
                <a:spcPts val="0"/>
              </a:spcAft>
              <a:buNone/>
            </a:pPr>
            <a:r>
              <a:rPr lang="it"/>
              <a:t>Online: aggregators / streaming platforms, youtube, twitch</a:t>
            </a:r>
            <a:endParaRPr/>
          </a:p>
          <a:p>
            <a:pPr indent="0" lvl="0" marL="0" rtl="0" algn="l">
              <a:spcBef>
                <a:spcPts val="0"/>
              </a:spcBef>
              <a:spcAft>
                <a:spcPts val="0"/>
              </a:spcAft>
              <a:buNone/>
            </a:pPr>
            <a:r>
              <a:rPr lang="it"/>
              <a:t>Offline: Live venues</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INTERACTIONS</a:t>
            </a:r>
            <a:endParaRPr/>
          </a:p>
          <a:p>
            <a:pPr indent="0" lvl="0" marL="0" rtl="0" algn="l">
              <a:spcBef>
                <a:spcPts val="0"/>
              </a:spcBef>
              <a:spcAft>
                <a:spcPts val="0"/>
              </a:spcAft>
              <a:buNone/>
            </a:pPr>
            <a:r>
              <a:rPr lang="it"/>
              <a:t>One to one: musicians and management/venue</a:t>
            </a:r>
            <a:endParaRPr/>
          </a:p>
          <a:p>
            <a:pPr indent="0" lvl="0" marL="0" rtl="0" algn="l">
              <a:spcBef>
                <a:spcPts val="0"/>
              </a:spcBef>
              <a:spcAft>
                <a:spcPts val="0"/>
              </a:spcAft>
              <a:buNone/>
            </a:pPr>
            <a:r>
              <a:rPr lang="it"/>
              <a:t>One to many: Musician/band to fans</a:t>
            </a:r>
            <a:endParaRPr/>
          </a:p>
          <a:p>
            <a:pPr indent="0" lvl="0" marL="0" rtl="0" algn="l">
              <a:spcBef>
                <a:spcPts val="0"/>
              </a:spcBef>
              <a:spcAft>
                <a:spcPts val="0"/>
              </a:spcAft>
              <a:buNone/>
            </a:pPr>
            <a:r>
              <a:rPr lang="it"/>
              <a:t>Many to Many</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9" name="Shape 99"/>
        <p:cNvGrpSpPr/>
        <p:nvPr/>
      </p:nvGrpSpPr>
      <p:grpSpPr>
        <a:xfrm>
          <a:off x="0" y="0"/>
          <a:ext cx="0" cy="0"/>
          <a:chOff x="0" y="0"/>
          <a:chExt cx="0" cy="0"/>
        </a:xfrm>
      </p:grpSpPr>
      <p:sp>
        <p:nvSpPr>
          <p:cNvPr id="100" name="Google Shape;100;p26"/>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01" name="Google Shape;101;p26"/>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02" name="Google Shape;102;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3" name="Shape 103"/>
        <p:cNvGrpSpPr/>
        <p:nvPr/>
      </p:nvGrpSpPr>
      <p:grpSpPr>
        <a:xfrm>
          <a:off x="0" y="0"/>
          <a:ext cx="0" cy="0"/>
          <a:chOff x="0" y="0"/>
          <a:chExt cx="0" cy="0"/>
        </a:xfrm>
      </p:grpSpPr>
      <p:sp>
        <p:nvSpPr>
          <p:cNvPr id="104" name="Google Shape;104;p27"/>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5" name="Google Shape;105;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6" name="Shape 106"/>
        <p:cNvGrpSpPr/>
        <p:nvPr/>
      </p:nvGrpSpPr>
      <p:grpSpPr>
        <a:xfrm>
          <a:off x="0" y="0"/>
          <a:ext cx="0" cy="0"/>
          <a:chOff x="0" y="0"/>
          <a:chExt cx="0" cy="0"/>
        </a:xfrm>
      </p:grpSpPr>
      <p:sp>
        <p:nvSpPr>
          <p:cNvPr id="107" name="Google Shape;107;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8" name="Google Shape;108;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09" name="Google Shape;109;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0" name="Shape 110"/>
        <p:cNvGrpSpPr/>
        <p:nvPr/>
      </p:nvGrpSpPr>
      <p:grpSpPr>
        <a:xfrm>
          <a:off x="0" y="0"/>
          <a:ext cx="0" cy="0"/>
          <a:chOff x="0" y="0"/>
          <a:chExt cx="0" cy="0"/>
        </a:xfrm>
      </p:grpSpPr>
      <p:sp>
        <p:nvSpPr>
          <p:cNvPr id="111" name="Google Shape;111;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2" name="Google Shape;112;p29"/>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13" name="Google Shape;113;p29"/>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14" name="Google Shape;114;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5" name="Shape 115"/>
        <p:cNvGrpSpPr/>
        <p:nvPr/>
      </p:nvGrpSpPr>
      <p:grpSpPr>
        <a:xfrm>
          <a:off x="0" y="0"/>
          <a:ext cx="0" cy="0"/>
          <a:chOff x="0" y="0"/>
          <a:chExt cx="0" cy="0"/>
        </a:xfrm>
      </p:grpSpPr>
      <p:sp>
        <p:nvSpPr>
          <p:cNvPr id="116" name="Google Shape;116;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7" name="Google Shape;117;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8" name="Shape 118"/>
        <p:cNvGrpSpPr/>
        <p:nvPr/>
      </p:nvGrpSpPr>
      <p:grpSpPr>
        <a:xfrm>
          <a:off x="0" y="0"/>
          <a:ext cx="0" cy="0"/>
          <a:chOff x="0" y="0"/>
          <a:chExt cx="0" cy="0"/>
        </a:xfrm>
      </p:grpSpPr>
      <p:sp>
        <p:nvSpPr>
          <p:cNvPr id="119" name="Google Shape;119;p31"/>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0" name="Google Shape;120;p31"/>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21" name="Google Shape;121;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22" name="Shape 122"/>
        <p:cNvGrpSpPr/>
        <p:nvPr/>
      </p:nvGrpSpPr>
      <p:grpSpPr>
        <a:xfrm>
          <a:off x="0" y="0"/>
          <a:ext cx="0" cy="0"/>
          <a:chOff x="0" y="0"/>
          <a:chExt cx="0" cy="0"/>
        </a:xfrm>
      </p:grpSpPr>
      <p:sp>
        <p:nvSpPr>
          <p:cNvPr id="123" name="Google Shape;123;p32"/>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24" name="Google Shape;124;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5" name="Shape 125"/>
        <p:cNvGrpSpPr/>
        <p:nvPr/>
      </p:nvGrpSpPr>
      <p:grpSpPr>
        <a:xfrm>
          <a:off x="0" y="0"/>
          <a:ext cx="0" cy="0"/>
          <a:chOff x="0" y="0"/>
          <a:chExt cx="0" cy="0"/>
        </a:xfrm>
      </p:grpSpPr>
      <p:sp>
        <p:nvSpPr>
          <p:cNvPr id="126" name="Google Shape;126;p33"/>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3"/>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28" name="Google Shape;128;p33"/>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29" name="Google Shape;129;p33"/>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30" name="Google Shape;130;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1" name="Shape 131"/>
        <p:cNvGrpSpPr/>
        <p:nvPr/>
      </p:nvGrpSpPr>
      <p:grpSpPr>
        <a:xfrm>
          <a:off x="0" y="0"/>
          <a:ext cx="0" cy="0"/>
          <a:chOff x="0" y="0"/>
          <a:chExt cx="0" cy="0"/>
        </a:xfrm>
      </p:grpSpPr>
      <p:sp>
        <p:nvSpPr>
          <p:cNvPr id="132" name="Google Shape;132;p34"/>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133" name="Google Shape;133;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34" name="Shape 134"/>
        <p:cNvGrpSpPr/>
        <p:nvPr/>
      </p:nvGrpSpPr>
      <p:grpSpPr>
        <a:xfrm>
          <a:off x="0" y="0"/>
          <a:ext cx="0" cy="0"/>
          <a:chOff x="0" y="0"/>
          <a:chExt cx="0" cy="0"/>
        </a:xfrm>
      </p:grpSpPr>
      <p:sp>
        <p:nvSpPr>
          <p:cNvPr id="135" name="Google Shape;135;p35"/>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6" name="Google Shape;136;p35"/>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137" name="Google Shape;137;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8" name="Shape 138"/>
        <p:cNvGrpSpPr/>
        <p:nvPr/>
      </p:nvGrpSpPr>
      <p:grpSpPr>
        <a:xfrm>
          <a:off x="0" y="0"/>
          <a:ext cx="0" cy="0"/>
          <a:chOff x="0" y="0"/>
          <a:chExt cx="0" cy="0"/>
        </a:xfrm>
      </p:grpSpPr>
      <p:sp>
        <p:nvSpPr>
          <p:cNvPr id="139" name="Google Shape;139;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2" Type="http://schemas.openxmlformats.org/officeDocument/2006/relationships/theme" Target="../theme/theme1.xml"/><Relationship Id="rId9" Type="http://schemas.openxmlformats.org/officeDocument/2006/relationships/slideLayout" Target="../slideLayouts/slideLayout3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00000"/>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C9DAF8"/>
        </a:solidFill>
      </p:bgPr>
    </p:bg>
    <p:spTree>
      <p:nvGrpSpPr>
        <p:cNvPr id="95" name="Shape 95"/>
        <p:cNvGrpSpPr/>
        <p:nvPr/>
      </p:nvGrpSpPr>
      <p:grpSpPr>
        <a:xfrm>
          <a:off x="0" y="0"/>
          <a:ext cx="0" cy="0"/>
          <a:chOff x="0" y="0"/>
          <a:chExt cx="0" cy="0"/>
        </a:xfrm>
      </p:grpSpPr>
      <p:sp>
        <p:nvSpPr>
          <p:cNvPr id="96" name="Google Shape;96;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97" name="Google Shape;97;p2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98" name="Google Shape;98;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xml"/><Relationship Id="rId3" Type="http://schemas.openxmlformats.org/officeDocument/2006/relationships/image" Target="../media/image10.jpg"/><Relationship Id="rId4"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11.png"/><Relationship Id="rId6"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3.png"/><Relationship Id="rId6"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1" Type="http://schemas.openxmlformats.org/officeDocument/2006/relationships/image" Target="../media/image28.png"/><Relationship Id="rId10" Type="http://schemas.openxmlformats.org/officeDocument/2006/relationships/image" Target="../media/image17.png"/><Relationship Id="rId13" Type="http://schemas.openxmlformats.org/officeDocument/2006/relationships/image" Target="../media/image24.png"/><Relationship Id="rId12" Type="http://schemas.openxmlformats.org/officeDocument/2006/relationships/image" Target="../media/image18.png"/><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19.png"/><Relationship Id="rId4" Type="http://schemas.openxmlformats.org/officeDocument/2006/relationships/image" Target="../media/image22.png"/><Relationship Id="rId9" Type="http://schemas.openxmlformats.org/officeDocument/2006/relationships/image" Target="../media/image15.png"/><Relationship Id="rId14" Type="http://schemas.openxmlformats.org/officeDocument/2006/relationships/image" Target="../media/image20.png"/><Relationship Id="rId5" Type="http://schemas.openxmlformats.org/officeDocument/2006/relationships/image" Target="../media/image16.png"/><Relationship Id="rId6" Type="http://schemas.openxmlformats.org/officeDocument/2006/relationships/image" Target="../media/image27.png"/><Relationship Id="rId7" Type="http://schemas.openxmlformats.org/officeDocument/2006/relationships/image" Target="../media/image26.png"/><Relationship Id="rId8" Type="http://schemas.openxmlformats.org/officeDocument/2006/relationships/image" Target="../media/image3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1" Type="http://schemas.openxmlformats.org/officeDocument/2006/relationships/image" Target="../media/image38.png"/><Relationship Id="rId10" Type="http://schemas.openxmlformats.org/officeDocument/2006/relationships/image" Target="../media/image33.png"/><Relationship Id="rId13" Type="http://schemas.openxmlformats.org/officeDocument/2006/relationships/image" Target="../media/image35.png"/><Relationship Id="rId12" Type="http://schemas.openxmlformats.org/officeDocument/2006/relationships/image" Target="../media/image36.png"/><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30.png"/><Relationship Id="rId4" Type="http://schemas.openxmlformats.org/officeDocument/2006/relationships/image" Target="../media/image14.png"/><Relationship Id="rId9" Type="http://schemas.openxmlformats.org/officeDocument/2006/relationships/image" Target="../media/image39.png"/><Relationship Id="rId15" Type="http://schemas.openxmlformats.org/officeDocument/2006/relationships/image" Target="../media/image3.png"/><Relationship Id="rId14" Type="http://schemas.openxmlformats.org/officeDocument/2006/relationships/image" Target="../media/image31.png"/><Relationship Id="rId5" Type="http://schemas.openxmlformats.org/officeDocument/2006/relationships/image" Target="../media/image23.png"/><Relationship Id="rId6" Type="http://schemas.openxmlformats.org/officeDocument/2006/relationships/image" Target="../media/image32.png"/><Relationship Id="rId7" Type="http://schemas.openxmlformats.org/officeDocument/2006/relationships/image" Target="../media/image29.png"/><Relationship Id="rId8"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image" Target="../media/image5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image" Target="../media/image5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image" Target="../media/image25.png"/><Relationship Id="rId4" Type="http://schemas.openxmlformats.org/officeDocument/2006/relationships/image" Target="../media/image40.png"/><Relationship Id="rId5" Type="http://schemas.openxmlformats.org/officeDocument/2006/relationships/image" Target="../media/image42.png"/><Relationship Id="rId6" Type="http://schemas.openxmlformats.org/officeDocument/2006/relationships/image" Target="../media/image4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 Id="rId3" Type="http://schemas.openxmlformats.org/officeDocument/2006/relationships/image" Target="../media/image46.png"/><Relationship Id="rId4" Type="http://schemas.openxmlformats.org/officeDocument/2006/relationships/image" Target="../media/image4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 Id="rId3" Type="http://schemas.openxmlformats.org/officeDocument/2006/relationships/image" Target="../media/image4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 Id="rId3" Type="http://schemas.openxmlformats.org/officeDocument/2006/relationships/image" Target="../media/image4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 Id="rId3" Type="http://schemas.openxmlformats.org/officeDocument/2006/relationships/image" Target="../media/image47.png"/><Relationship Id="rId4" Type="http://schemas.openxmlformats.org/officeDocument/2006/relationships/image" Target="../media/image7.png"/><Relationship Id="rId5" Type="http://schemas.openxmlformats.org/officeDocument/2006/relationships/image" Target="../media/image6.png"/></Relationships>
</file>

<file path=ppt/slides/_rels/slide32.xml.rels><?xml version="1.0" encoding="UTF-8" standalone="yes"?><Relationships xmlns="http://schemas.openxmlformats.org/package/2006/relationships"><Relationship Id="rId11" Type="http://schemas.openxmlformats.org/officeDocument/2006/relationships/image" Target="../media/image28.png"/><Relationship Id="rId10" Type="http://schemas.openxmlformats.org/officeDocument/2006/relationships/image" Target="../media/image17.png"/><Relationship Id="rId13" Type="http://schemas.openxmlformats.org/officeDocument/2006/relationships/image" Target="../media/image57.png"/><Relationship Id="rId12" Type="http://schemas.openxmlformats.org/officeDocument/2006/relationships/image" Target="../media/image18.png"/><Relationship Id="rId1" Type="http://schemas.openxmlformats.org/officeDocument/2006/relationships/slideLayout" Target="../slideLayouts/slideLayout14.xml"/><Relationship Id="rId2" Type="http://schemas.openxmlformats.org/officeDocument/2006/relationships/notesSlide" Target="../notesSlides/notesSlide32.xml"/><Relationship Id="rId3" Type="http://schemas.openxmlformats.org/officeDocument/2006/relationships/image" Target="../media/image37.png"/><Relationship Id="rId4" Type="http://schemas.openxmlformats.org/officeDocument/2006/relationships/image" Target="../media/image15.png"/><Relationship Id="rId9" Type="http://schemas.openxmlformats.org/officeDocument/2006/relationships/image" Target="../media/image34.png"/><Relationship Id="rId5" Type="http://schemas.openxmlformats.org/officeDocument/2006/relationships/image" Target="../media/image49.png"/><Relationship Id="rId6" Type="http://schemas.openxmlformats.org/officeDocument/2006/relationships/image" Target="../media/image45.png"/><Relationship Id="rId7" Type="http://schemas.openxmlformats.org/officeDocument/2006/relationships/image" Target="../media/image52.png"/><Relationship Id="rId8" Type="http://schemas.openxmlformats.org/officeDocument/2006/relationships/image" Target="../media/image5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 Id="rId3" Type="http://schemas.openxmlformats.org/officeDocument/2006/relationships/image" Target="../media/image48.png"/><Relationship Id="rId4" Type="http://schemas.openxmlformats.org/officeDocument/2006/relationships/image" Target="../media/image37.png"/><Relationship Id="rId5" Type="http://schemas.openxmlformats.org/officeDocument/2006/relationships/image" Target="../media/image52.png"/><Relationship Id="rId6" Type="http://schemas.openxmlformats.org/officeDocument/2006/relationships/image" Target="../media/image51.png"/><Relationship Id="rId7" Type="http://schemas.openxmlformats.org/officeDocument/2006/relationships/image" Target="../media/image74.png"/><Relationship Id="rId8" Type="http://schemas.openxmlformats.org/officeDocument/2006/relationships/image" Target="../media/image4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xml"/><Relationship Id="rId3" Type="http://schemas.openxmlformats.org/officeDocument/2006/relationships/image" Target="../media/image5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xml"/><Relationship Id="rId3" Type="http://schemas.openxmlformats.org/officeDocument/2006/relationships/image" Target="../media/image64.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image" Target="../media/image6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8.xml"/><Relationship Id="rId3" Type="http://schemas.openxmlformats.org/officeDocument/2006/relationships/image" Target="../media/image6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9.xml"/><Relationship Id="rId3" Type="http://schemas.openxmlformats.org/officeDocument/2006/relationships/hyperlink" Target="https://spkz.io/" TargetMode="External"/><Relationship Id="rId4" Type="http://schemas.openxmlformats.org/officeDocument/2006/relationships/image" Target="../media/image58.png"/><Relationship Id="rId5" Type="http://schemas.openxmlformats.org/officeDocument/2006/relationships/image" Target="../media/image62.png"/><Relationship Id="rId6" Type="http://schemas.openxmlformats.org/officeDocument/2006/relationships/image" Target="../media/image5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1.xml"/><Relationship Id="rId3" Type="http://schemas.openxmlformats.org/officeDocument/2006/relationships/image" Target="../media/image6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2.xml"/><Relationship Id="rId3" Type="http://schemas.openxmlformats.org/officeDocument/2006/relationships/image" Target="../media/image63.png"/><Relationship Id="rId4" Type="http://schemas.openxmlformats.org/officeDocument/2006/relationships/image" Target="../media/image47.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3.xml"/><Relationship Id="rId3" Type="http://schemas.openxmlformats.org/officeDocument/2006/relationships/image" Target="../media/image61.jpg"/><Relationship Id="rId4" Type="http://schemas.openxmlformats.org/officeDocument/2006/relationships/image" Target="../media/image68.jpg"/><Relationship Id="rId5" Type="http://schemas.openxmlformats.org/officeDocument/2006/relationships/image" Target="../media/image67.jpg"/><Relationship Id="rId6" Type="http://schemas.openxmlformats.org/officeDocument/2006/relationships/image" Target="../media/image65.png"/><Relationship Id="rId7" Type="http://schemas.openxmlformats.org/officeDocument/2006/relationships/image" Target="../media/image79.jpg"/><Relationship Id="rId8" Type="http://schemas.openxmlformats.org/officeDocument/2006/relationships/image" Target="../media/image72.gi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4.xml"/><Relationship Id="rId3" Type="http://schemas.openxmlformats.org/officeDocument/2006/relationships/image" Target="../media/image69.jpg"/><Relationship Id="rId4" Type="http://schemas.openxmlformats.org/officeDocument/2006/relationships/image" Target="../media/image76.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5.xml"/><Relationship Id="rId3" Type="http://schemas.openxmlformats.org/officeDocument/2006/relationships/image" Target="../media/image71.jpg"/><Relationship Id="rId4" Type="http://schemas.openxmlformats.org/officeDocument/2006/relationships/image" Target="../media/image79.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1.xml"/><Relationship Id="rId3" Type="http://schemas.openxmlformats.org/officeDocument/2006/relationships/image" Target="../media/image70.png"/><Relationship Id="rId4" Type="http://schemas.openxmlformats.org/officeDocument/2006/relationships/image" Target="../media/image75.png"/><Relationship Id="rId5" Type="http://schemas.openxmlformats.org/officeDocument/2006/relationships/image" Target="../media/image73.png"/><Relationship Id="rId6" Type="http://schemas.openxmlformats.org/officeDocument/2006/relationships/image" Target="../media/image66.png"/><Relationship Id="rId7" Type="http://schemas.openxmlformats.org/officeDocument/2006/relationships/image" Target="../media/image77.jp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2.xml"/><Relationship Id="rId3" Type="http://schemas.openxmlformats.org/officeDocument/2006/relationships/image" Target="../media/image55.png"/><Relationship Id="rId4" Type="http://schemas.openxmlformats.org/officeDocument/2006/relationships/image" Target="../media/image66.png"/><Relationship Id="rId9" Type="http://schemas.openxmlformats.org/officeDocument/2006/relationships/image" Target="../media/image77.jpg"/><Relationship Id="rId5" Type="http://schemas.openxmlformats.org/officeDocument/2006/relationships/image" Target="../media/image73.png"/><Relationship Id="rId6" Type="http://schemas.openxmlformats.org/officeDocument/2006/relationships/image" Target="../media/image78.png"/><Relationship Id="rId7" Type="http://schemas.openxmlformats.org/officeDocument/2006/relationships/image" Target="../media/image70.png"/><Relationship Id="rId8" Type="http://schemas.openxmlformats.org/officeDocument/2006/relationships/image" Target="../media/image75.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3.xml"/><Relationship Id="rId3" Type="http://schemas.openxmlformats.org/officeDocument/2006/relationships/image" Target="../media/image70.png"/><Relationship Id="rId4" Type="http://schemas.openxmlformats.org/officeDocument/2006/relationships/image" Target="../media/image75.png"/><Relationship Id="rId9" Type="http://schemas.openxmlformats.org/officeDocument/2006/relationships/image" Target="../media/image73.png"/><Relationship Id="rId5" Type="http://schemas.openxmlformats.org/officeDocument/2006/relationships/image" Target="../media/image77.jpg"/><Relationship Id="rId6" Type="http://schemas.openxmlformats.org/officeDocument/2006/relationships/image" Target="../media/image66.png"/><Relationship Id="rId7" Type="http://schemas.openxmlformats.org/officeDocument/2006/relationships/image" Target="../media/image78.png"/><Relationship Id="rId8" Type="http://schemas.openxmlformats.org/officeDocument/2006/relationships/image" Target="../media/image55.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4.xml"/><Relationship Id="rId3" Type="http://schemas.openxmlformats.org/officeDocument/2006/relationships/image" Target="../media/image70.png"/><Relationship Id="rId4" Type="http://schemas.openxmlformats.org/officeDocument/2006/relationships/image" Target="../media/image75.png"/><Relationship Id="rId9" Type="http://schemas.openxmlformats.org/officeDocument/2006/relationships/image" Target="../media/image78.png"/><Relationship Id="rId5" Type="http://schemas.openxmlformats.org/officeDocument/2006/relationships/image" Target="../media/image77.jpg"/><Relationship Id="rId6" Type="http://schemas.openxmlformats.org/officeDocument/2006/relationships/image" Target="../media/image55.png"/><Relationship Id="rId7" Type="http://schemas.openxmlformats.org/officeDocument/2006/relationships/image" Target="../media/image66.png"/><Relationship Id="rId8" Type="http://schemas.openxmlformats.org/officeDocument/2006/relationships/image" Target="../media/image73.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3" name="Shape 143"/>
        <p:cNvGrpSpPr/>
        <p:nvPr/>
      </p:nvGrpSpPr>
      <p:grpSpPr>
        <a:xfrm>
          <a:off x="0" y="0"/>
          <a:ext cx="0" cy="0"/>
          <a:chOff x="0" y="0"/>
          <a:chExt cx="0" cy="0"/>
        </a:xfrm>
      </p:grpSpPr>
      <p:pic>
        <p:nvPicPr>
          <p:cNvPr id="144" name="Google Shape;144;p37"/>
          <p:cNvPicPr preferRelativeResize="0"/>
          <p:nvPr/>
        </p:nvPicPr>
        <p:blipFill>
          <a:blip r:embed="rId3">
            <a:alphaModFix/>
          </a:blip>
          <a:stretch>
            <a:fillRect/>
          </a:stretch>
        </p:blipFill>
        <p:spPr>
          <a:xfrm>
            <a:off x="152400" y="1453850"/>
            <a:ext cx="8839197" cy="2235797"/>
          </a:xfrm>
          <a:prstGeom prst="rect">
            <a:avLst/>
          </a:prstGeom>
          <a:noFill/>
          <a:ln>
            <a:noFill/>
          </a:ln>
        </p:spPr>
      </p:pic>
      <p:pic>
        <p:nvPicPr>
          <p:cNvPr id="145" name="Google Shape;145;p37"/>
          <p:cNvPicPr preferRelativeResize="0"/>
          <p:nvPr/>
        </p:nvPicPr>
        <p:blipFill rotWithShape="1">
          <a:blip r:embed="rId4">
            <a:alphaModFix/>
          </a:blip>
          <a:srcRect b="18239" l="16884" r="16113" t="14754"/>
          <a:stretch/>
        </p:blipFill>
        <p:spPr>
          <a:xfrm>
            <a:off x="7329050" y="2858350"/>
            <a:ext cx="1662549" cy="831300"/>
          </a:xfrm>
          <a:prstGeom prst="rect">
            <a:avLst/>
          </a:prstGeom>
          <a:noFill/>
          <a:ln>
            <a:noFill/>
          </a:ln>
        </p:spPr>
      </p:pic>
      <p:sp>
        <p:nvSpPr>
          <p:cNvPr id="146" name="Google Shape;146;p37"/>
          <p:cNvSpPr txBox="1"/>
          <p:nvPr/>
        </p:nvSpPr>
        <p:spPr>
          <a:xfrm>
            <a:off x="4925100" y="1596250"/>
            <a:ext cx="39813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2500">
                <a:latin typeface="Oxygen"/>
                <a:ea typeface="Oxygen"/>
                <a:cs typeface="Oxygen"/>
                <a:sym typeface="Oxygen"/>
              </a:rPr>
              <a:t>The Ethereum blockchain </a:t>
            </a:r>
            <a:endParaRPr sz="2500">
              <a:latin typeface="Oxygen"/>
              <a:ea typeface="Oxygen"/>
              <a:cs typeface="Oxygen"/>
              <a:sym typeface="Oxygen"/>
            </a:endParaRPr>
          </a:p>
          <a:p>
            <a:pPr indent="0" lvl="0" marL="0" rtl="0" algn="l">
              <a:spcBef>
                <a:spcPts val="0"/>
              </a:spcBef>
              <a:spcAft>
                <a:spcPts val="0"/>
              </a:spcAft>
              <a:buNone/>
            </a:pPr>
            <a:r>
              <a:rPr lang="it" sz="2500">
                <a:latin typeface="Oxygen"/>
                <a:ea typeface="Oxygen"/>
                <a:cs typeface="Oxygen"/>
                <a:sym typeface="Oxygen"/>
              </a:rPr>
              <a:t>and DAOs</a:t>
            </a:r>
            <a:r>
              <a:rPr lang="it" sz="2000">
                <a:latin typeface="Oxygen"/>
                <a:ea typeface="Oxygen"/>
                <a:cs typeface="Oxygen"/>
                <a:sym typeface="Oxygen"/>
              </a:rPr>
              <a:t> for Music Professionals and Communities</a:t>
            </a:r>
            <a:endParaRPr sz="2000">
              <a:latin typeface="Oxygen"/>
              <a:ea typeface="Oxygen"/>
              <a:cs typeface="Oxygen"/>
              <a:sym typeface="Oxygen"/>
            </a:endParaRPr>
          </a:p>
        </p:txBody>
      </p:sp>
      <p:sp>
        <p:nvSpPr>
          <p:cNvPr id="147" name="Google Shape;147;p37"/>
          <p:cNvSpPr txBox="1"/>
          <p:nvPr/>
        </p:nvSpPr>
        <p:spPr>
          <a:xfrm>
            <a:off x="4925100" y="3043150"/>
            <a:ext cx="2231400" cy="461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it" sz="1800">
                <a:latin typeface="Oxygen"/>
                <a:ea typeface="Oxygen"/>
                <a:cs typeface="Oxygen"/>
                <a:sym typeface="Oxygen"/>
              </a:rPr>
              <a:t>Workshop by</a:t>
            </a:r>
            <a:endParaRPr sz="1800">
              <a:latin typeface="Oxygen"/>
              <a:ea typeface="Oxygen"/>
              <a:cs typeface="Oxygen"/>
              <a:sym typeface="Oxyge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46"/>
          <p:cNvSpPr txBox="1"/>
          <p:nvPr>
            <p:ph type="title"/>
          </p:nvPr>
        </p:nvSpPr>
        <p:spPr>
          <a:xfrm>
            <a:off x="311700" y="199905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PRE NAPSTER </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MUSIC PIRACY </a:t>
            </a:r>
            <a:endParaRPr>
              <a:solidFill>
                <a:srgbClr val="FFFFFF"/>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pic>
        <p:nvPicPr>
          <p:cNvPr id="228" name="Google Shape;228;p47"/>
          <p:cNvPicPr preferRelativeResize="0"/>
          <p:nvPr/>
        </p:nvPicPr>
        <p:blipFill>
          <a:blip r:embed="rId3">
            <a:alphaModFix/>
          </a:blip>
          <a:stretch>
            <a:fillRect/>
          </a:stretch>
        </p:blipFill>
        <p:spPr>
          <a:xfrm>
            <a:off x="648350" y="1258400"/>
            <a:ext cx="932600" cy="932600"/>
          </a:xfrm>
          <a:prstGeom prst="rect">
            <a:avLst/>
          </a:prstGeom>
          <a:noFill/>
          <a:ln>
            <a:noFill/>
          </a:ln>
        </p:spPr>
      </p:pic>
      <p:pic>
        <p:nvPicPr>
          <p:cNvPr id="229" name="Google Shape;229;p47"/>
          <p:cNvPicPr preferRelativeResize="0"/>
          <p:nvPr/>
        </p:nvPicPr>
        <p:blipFill>
          <a:blip r:embed="rId4">
            <a:alphaModFix/>
          </a:blip>
          <a:stretch>
            <a:fillRect/>
          </a:stretch>
        </p:blipFill>
        <p:spPr>
          <a:xfrm>
            <a:off x="1598684" y="1637175"/>
            <a:ext cx="757179" cy="757186"/>
          </a:xfrm>
          <a:prstGeom prst="rect">
            <a:avLst/>
          </a:prstGeom>
          <a:noFill/>
          <a:ln>
            <a:noFill/>
          </a:ln>
        </p:spPr>
      </p:pic>
      <p:pic>
        <p:nvPicPr>
          <p:cNvPr id="230" name="Google Shape;230;p47"/>
          <p:cNvPicPr preferRelativeResize="0"/>
          <p:nvPr/>
        </p:nvPicPr>
        <p:blipFill rotWithShape="1">
          <a:blip r:embed="rId5">
            <a:alphaModFix/>
          </a:blip>
          <a:srcRect b="14845" l="19370" r="20096" t="13300"/>
          <a:stretch/>
        </p:blipFill>
        <p:spPr>
          <a:xfrm>
            <a:off x="1105747" y="2158320"/>
            <a:ext cx="492926" cy="332888"/>
          </a:xfrm>
          <a:prstGeom prst="rect">
            <a:avLst/>
          </a:prstGeom>
          <a:noFill/>
          <a:ln>
            <a:noFill/>
          </a:ln>
        </p:spPr>
      </p:pic>
      <p:sp>
        <p:nvSpPr>
          <p:cNvPr id="231" name="Google Shape;231;p47"/>
          <p:cNvSpPr txBox="1"/>
          <p:nvPr/>
        </p:nvSpPr>
        <p:spPr>
          <a:xfrm>
            <a:off x="2848050" y="306025"/>
            <a:ext cx="3447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ANALOG MUSIC PIRACY</a:t>
            </a:r>
            <a:endParaRPr>
              <a:solidFill>
                <a:srgbClr val="FFFFFF"/>
              </a:solidFill>
              <a:latin typeface="Montserrat"/>
              <a:ea typeface="Montserrat"/>
              <a:cs typeface="Montserrat"/>
              <a:sym typeface="Montserrat"/>
            </a:endParaRPr>
          </a:p>
        </p:txBody>
      </p:sp>
      <p:pic>
        <p:nvPicPr>
          <p:cNvPr id="232" name="Google Shape;232;p47"/>
          <p:cNvPicPr preferRelativeResize="0"/>
          <p:nvPr/>
        </p:nvPicPr>
        <p:blipFill rotWithShape="1">
          <a:blip r:embed="rId5">
            <a:alphaModFix/>
          </a:blip>
          <a:srcRect b="14845" l="19370" r="20096" t="13300"/>
          <a:stretch/>
        </p:blipFill>
        <p:spPr>
          <a:xfrm>
            <a:off x="6164705" y="1686233"/>
            <a:ext cx="932600" cy="629814"/>
          </a:xfrm>
          <a:prstGeom prst="rect">
            <a:avLst/>
          </a:prstGeom>
          <a:noFill/>
          <a:ln>
            <a:noFill/>
          </a:ln>
        </p:spPr>
      </p:pic>
      <p:cxnSp>
        <p:nvCxnSpPr>
          <p:cNvPr id="233" name="Google Shape;233;p47"/>
          <p:cNvCxnSpPr/>
          <p:nvPr/>
        </p:nvCxnSpPr>
        <p:spPr>
          <a:xfrm>
            <a:off x="2597075" y="2114400"/>
            <a:ext cx="595200" cy="0"/>
          </a:xfrm>
          <a:prstGeom prst="straightConnector1">
            <a:avLst/>
          </a:prstGeom>
          <a:noFill/>
          <a:ln cap="flat" cmpd="sng" w="9525">
            <a:solidFill>
              <a:srgbClr val="FFFFFF"/>
            </a:solidFill>
            <a:prstDash val="solid"/>
            <a:round/>
            <a:headEnd len="med" w="med" type="none"/>
            <a:tailEnd len="med" w="med" type="triangle"/>
          </a:ln>
        </p:spPr>
      </p:cxnSp>
      <p:cxnSp>
        <p:nvCxnSpPr>
          <p:cNvPr id="234" name="Google Shape;234;p47"/>
          <p:cNvCxnSpPr/>
          <p:nvPr/>
        </p:nvCxnSpPr>
        <p:spPr>
          <a:xfrm>
            <a:off x="5416475" y="2114400"/>
            <a:ext cx="595200" cy="0"/>
          </a:xfrm>
          <a:prstGeom prst="straightConnector1">
            <a:avLst/>
          </a:prstGeom>
          <a:noFill/>
          <a:ln cap="flat" cmpd="sng" w="9525">
            <a:solidFill>
              <a:srgbClr val="FFFFFF"/>
            </a:solidFill>
            <a:prstDash val="solid"/>
            <a:round/>
            <a:headEnd len="med" w="med" type="none"/>
            <a:tailEnd len="med" w="med" type="triangle"/>
          </a:ln>
        </p:spPr>
      </p:cxnSp>
      <p:cxnSp>
        <p:nvCxnSpPr>
          <p:cNvPr id="235" name="Google Shape;235;p47"/>
          <p:cNvCxnSpPr/>
          <p:nvPr/>
        </p:nvCxnSpPr>
        <p:spPr>
          <a:xfrm flipH="1" rot="10800000">
            <a:off x="7160875" y="1456150"/>
            <a:ext cx="412500" cy="542400"/>
          </a:xfrm>
          <a:prstGeom prst="straightConnector1">
            <a:avLst/>
          </a:prstGeom>
          <a:noFill/>
          <a:ln cap="flat" cmpd="sng" w="9525">
            <a:solidFill>
              <a:srgbClr val="FFFFFF"/>
            </a:solidFill>
            <a:prstDash val="solid"/>
            <a:round/>
            <a:headEnd len="med" w="med" type="none"/>
            <a:tailEnd len="med" w="med" type="triangle"/>
          </a:ln>
        </p:spPr>
      </p:cxnSp>
      <p:cxnSp>
        <p:nvCxnSpPr>
          <p:cNvPr id="236" name="Google Shape;236;p47"/>
          <p:cNvCxnSpPr/>
          <p:nvPr/>
        </p:nvCxnSpPr>
        <p:spPr>
          <a:xfrm>
            <a:off x="7160875" y="1989550"/>
            <a:ext cx="412500" cy="542400"/>
          </a:xfrm>
          <a:prstGeom prst="straightConnector1">
            <a:avLst/>
          </a:prstGeom>
          <a:noFill/>
          <a:ln cap="flat" cmpd="sng" w="9525">
            <a:solidFill>
              <a:srgbClr val="FFFFFF"/>
            </a:solidFill>
            <a:prstDash val="solid"/>
            <a:round/>
            <a:headEnd len="med" w="med" type="none"/>
            <a:tailEnd len="med" w="med" type="triangle"/>
          </a:ln>
        </p:spPr>
      </p:cxnSp>
      <p:sp>
        <p:nvSpPr>
          <p:cNvPr id="237" name="Google Shape;237;p47"/>
          <p:cNvSpPr txBox="1"/>
          <p:nvPr/>
        </p:nvSpPr>
        <p:spPr>
          <a:xfrm>
            <a:off x="7645550" y="1224500"/>
            <a:ext cx="1251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rgbClr val="FFFFFF"/>
                </a:solidFill>
                <a:latin typeface="Montserrat"/>
                <a:ea typeface="Montserrat"/>
                <a:cs typeface="Montserrat"/>
                <a:sym typeface="Montserrat"/>
              </a:rPr>
              <a:t>MIXTAPES</a:t>
            </a:r>
            <a:endParaRPr sz="1000">
              <a:solidFill>
                <a:srgbClr val="FFFFFF"/>
              </a:solidFill>
              <a:latin typeface="Montserrat"/>
              <a:ea typeface="Montserrat"/>
              <a:cs typeface="Montserrat"/>
              <a:sym typeface="Montserrat"/>
            </a:endParaRPr>
          </a:p>
        </p:txBody>
      </p:sp>
      <p:sp>
        <p:nvSpPr>
          <p:cNvPr id="238" name="Google Shape;238;p47"/>
          <p:cNvSpPr txBox="1"/>
          <p:nvPr/>
        </p:nvSpPr>
        <p:spPr>
          <a:xfrm>
            <a:off x="7645550" y="2367500"/>
            <a:ext cx="1063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rgbClr val="FFFFFF"/>
                </a:solidFill>
                <a:latin typeface="Montserrat"/>
                <a:ea typeface="Montserrat"/>
                <a:cs typeface="Montserrat"/>
                <a:sym typeface="Montserrat"/>
              </a:rPr>
              <a:t>PIRATE COPIES </a:t>
            </a:r>
            <a:endParaRPr sz="1000">
              <a:solidFill>
                <a:srgbClr val="FFFFFF"/>
              </a:solidFill>
              <a:latin typeface="Montserrat"/>
              <a:ea typeface="Montserrat"/>
              <a:cs typeface="Montserrat"/>
              <a:sym typeface="Montserrat"/>
            </a:endParaRPr>
          </a:p>
          <a:p>
            <a:pPr indent="0" lvl="0" marL="0" rtl="0" algn="l">
              <a:spcBef>
                <a:spcPts val="0"/>
              </a:spcBef>
              <a:spcAft>
                <a:spcPts val="0"/>
              </a:spcAft>
              <a:buNone/>
            </a:pPr>
            <a:r>
              <a:rPr lang="it" sz="1000">
                <a:solidFill>
                  <a:srgbClr val="FFFFFF"/>
                </a:solidFill>
                <a:latin typeface="Montserrat"/>
                <a:ea typeface="Montserrat"/>
                <a:cs typeface="Montserrat"/>
                <a:sym typeface="Montserrat"/>
              </a:rPr>
              <a:t>FOR SALE</a:t>
            </a:r>
            <a:endParaRPr sz="1000">
              <a:solidFill>
                <a:srgbClr val="FFFFFF"/>
              </a:solidFill>
              <a:latin typeface="Montserrat"/>
              <a:ea typeface="Montserrat"/>
              <a:cs typeface="Montserrat"/>
              <a:sym typeface="Montserrat"/>
            </a:endParaRPr>
          </a:p>
        </p:txBody>
      </p:sp>
      <p:pic>
        <p:nvPicPr>
          <p:cNvPr id="239" name="Google Shape;239;p47"/>
          <p:cNvPicPr preferRelativeResize="0"/>
          <p:nvPr/>
        </p:nvPicPr>
        <p:blipFill>
          <a:blip r:embed="rId6">
            <a:alphaModFix/>
          </a:blip>
          <a:stretch>
            <a:fillRect/>
          </a:stretch>
        </p:blipFill>
        <p:spPr>
          <a:xfrm>
            <a:off x="3427122" y="1047350"/>
            <a:ext cx="1754525" cy="1754525"/>
          </a:xfrm>
          <a:prstGeom prst="rect">
            <a:avLst/>
          </a:prstGeom>
          <a:noFill/>
          <a:ln>
            <a:noFill/>
          </a:ln>
        </p:spPr>
      </p:pic>
      <p:sp>
        <p:nvSpPr>
          <p:cNvPr id="240" name="Google Shape;240;p47"/>
          <p:cNvSpPr/>
          <p:nvPr/>
        </p:nvSpPr>
        <p:spPr>
          <a:xfrm>
            <a:off x="4696100" y="3498725"/>
            <a:ext cx="2449200" cy="400200"/>
          </a:xfrm>
          <a:prstGeom prst="roundRect">
            <a:avLst>
              <a:gd fmla="val 16667" name="adj"/>
            </a:avLst>
          </a:prstGeom>
          <a:solidFill>
            <a:srgbClr val="FF99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it" sz="1000">
                <a:latin typeface="Montserrat"/>
                <a:ea typeface="Montserrat"/>
                <a:cs typeface="Montserrat"/>
                <a:sym typeface="Montserrat"/>
              </a:rPr>
              <a:t>TIME INTENSIVE</a:t>
            </a:r>
            <a:endParaRPr sz="1000">
              <a:latin typeface="Montserrat"/>
              <a:ea typeface="Montserrat"/>
              <a:cs typeface="Montserrat"/>
              <a:sym typeface="Montserrat"/>
            </a:endParaRPr>
          </a:p>
        </p:txBody>
      </p:sp>
      <p:sp>
        <p:nvSpPr>
          <p:cNvPr id="241" name="Google Shape;241;p47"/>
          <p:cNvSpPr/>
          <p:nvPr/>
        </p:nvSpPr>
        <p:spPr>
          <a:xfrm>
            <a:off x="4696100" y="3955925"/>
            <a:ext cx="2449200" cy="400200"/>
          </a:xfrm>
          <a:prstGeom prst="roundRect">
            <a:avLst>
              <a:gd fmla="val 16667" name="adj"/>
            </a:avLst>
          </a:prstGeom>
          <a:solidFill>
            <a:srgbClr val="FF99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it" sz="1000">
                <a:latin typeface="Montserrat"/>
                <a:ea typeface="Montserrat"/>
                <a:cs typeface="Montserrat"/>
                <a:sym typeface="Montserrat"/>
              </a:rPr>
              <a:t>AUDIO LOSS</a:t>
            </a:r>
            <a:endParaRPr sz="1000">
              <a:latin typeface="Montserrat"/>
              <a:ea typeface="Montserrat"/>
              <a:cs typeface="Montserrat"/>
              <a:sym typeface="Montserrat"/>
            </a:endParaRPr>
          </a:p>
        </p:txBody>
      </p:sp>
      <p:sp>
        <p:nvSpPr>
          <p:cNvPr id="242" name="Google Shape;242;p47"/>
          <p:cNvSpPr/>
          <p:nvPr/>
        </p:nvSpPr>
        <p:spPr>
          <a:xfrm>
            <a:off x="4696088" y="4413125"/>
            <a:ext cx="2449200" cy="400200"/>
          </a:xfrm>
          <a:prstGeom prst="roundRect">
            <a:avLst>
              <a:gd fmla="val 16667" name="adj"/>
            </a:avLst>
          </a:prstGeom>
          <a:solidFill>
            <a:srgbClr val="FF99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it" sz="1000">
                <a:latin typeface="Montserrat"/>
                <a:ea typeface="Montserrat"/>
                <a:cs typeface="Montserrat"/>
                <a:sym typeface="Montserrat"/>
              </a:rPr>
              <a:t>SCALABILITY</a:t>
            </a:r>
            <a:endParaRPr sz="1000">
              <a:latin typeface="Montserrat"/>
              <a:ea typeface="Montserrat"/>
              <a:cs typeface="Montserrat"/>
              <a:sym typeface="Montserrat"/>
            </a:endParaRPr>
          </a:p>
        </p:txBody>
      </p:sp>
      <p:sp>
        <p:nvSpPr>
          <p:cNvPr id="243" name="Google Shape;243;p47"/>
          <p:cNvSpPr/>
          <p:nvPr/>
        </p:nvSpPr>
        <p:spPr>
          <a:xfrm>
            <a:off x="1998700" y="3498725"/>
            <a:ext cx="2449200" cy="400200"/>
          </a:xfrm>
          <a:prstGeom prst="roundRect">
            <a:avLst>
              <a:gd fmla="val 16667" name="adj"/>
            </a:avLst>
          </a:prstGeom>
          <a:solidFill>
            <a:srgbClr val="00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it" sz="1000">
                <a:latin typeface="Montserrat"/>
                <a:ea typeface="Montserrat"/>
                <a:cs typeface="Montserrat"/>
                <a:sym typeface="Montserrat"/>
              </a:rPr>
              <a:t>PHYSICAL ITEMS</a:t>
            </a:r>
            <a:endParaRPr sz="1000">
              <a:latin typeface="Montserrat"/>
              <a:ea typeface="Montserrat"/>
              <a:cs typeface="Montserrat"/>
              <a:sym typeface="Montserrat"/>
            </a:endParaRPr>
          </a:p>
        </p:txBody>
      </p:sp>
      <p:sp>
        <p:nvSpPr>
          <p:cNvPr id="244" name="Google Shape;244;p47"/>
          <p:cNvSpPr/>
          <p:nvPr/>
        </p:nvSpPr>
        <p:spPr>
          <a:xfrm>
            <a:off x="1998700" y="3955925"/>
            <a:ext cx="2449200" cy="400200"/>
          </a:xfrm>
          <a:prstGeom prst="roundRect">
            <a:avLst>
              <a:gd fmla="val 16667" name="adj"/>
            </a:avLst>
          </a:prstGeom>
          <a:solidFill>
            <a:srgbClr val="00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it" sz="1000">
                <a:latin typeface="Montserrat"/>
                <a:ea typeface="Montserrat"/>
                <a:cs typeface="Montserrat"/>
                <a:sym typeface="Montserrat"/>
              </a:rPr>
              <a:t>MUSIC SWAPPING</a:t>
            </a:r>
            <a:endParaRPr sz="1000">
              <a:latin typeface="Montserrat"/>
              <a:ea typeface="Montserrat"/>
              <a:cs typeface="Montserrat"/>
              <a:sym typeface="Montserrat"/>
            </a:endParaRPr>
          </a:p>
        </p:txBody>
      </p:sp>
      <p:sp>
        <p:nvSpPr>
          <p:cNvPr id="245" name="Google Shape;245;p47"/>
          <p:cNvSpPr/>
          <p:nvPr/>
        </p:nvSpPr>
        <p:spPr>
          <a:xfrm>
            <a:off x="1998700" y="4413125"/>
            <a:ext cx="2449200" cy="400200"/>
          </a:xfrm>
          <a:prstGeom prst="roundRect">
            <a:avLst>
              <a:gd fmla="val 16667" name="adj"/>
            </a:avLst>
          </a:prstGeom>
          <a:solidFill>
            <a:srgbClr val="00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it" sz="1000">
                <a:latin typeface="Montserrat"/>
                <a:ea typeface="Montserrat"/>
                <a:cs typeface="Montserrat"/>
                <a:sym typeface="Montserrat"/>
              </a:rPr>
              <a:t>BROADENING THE FANBASE</a:t>
            </a:r>
            <a:endParaRPr sz="1000">
              <a:latin typeface="Montserrat"/>
              <a:ea typeface="Montserrat"/>
              <a:cs typeface="Montserrat"/>
              <a:sym typeface="Montserrat"/>
            </a:endParaRPr>
          </a:p>
        </p:txBody>
      </p:sp>
      <p:sp>
        <p:nvSpPr>
          <p:cNvPr id="246" name="Google Shape;246;p47"/>
          <p:cNvSpPr/>
          <p:nvPr/>
        </p:nvSpPr>
        <p:spPr>
          <a:xfrm>
            <a:off x="506575" y="4527513"/>
            <a:ext cx="209700" cy="209700"/>
          </a:xfrm>
          <a:prstGeom prst="ellipse">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47"/>
          <p:cNvSpPr/>
          <p:nvPr/>
        </p:nvSpPr>
        <p:spPr>
          <a:xfrm>
            <a:off x="506575" y="4234325"/>
            <a:ext cx="209700" cy="209700"/>
          </a:xfrm>
          <a:prstGeom prst="ellipse">
            <a:avLst/>
          </a:prstGeom>
          <a:solidFill>
            <a:srgbClr val="00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47"/>
          <p:cNvSpPr txBox="1"/>
          <p:nvPr/>
        </p:nvSpPr>
        <p:spPr>
          <a:xfrm>
            <a:off x="800700" y="4169825"/>
            <a:ext cx="6558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rgbClr val="FFFFFF"/>
                </a:solidFill>
                <a:latin typeface="Montserrat"/>
                <a:ea typeface="Montserrat"/>
                <a:cs typeface="Montserrat"/>
                <a:sym typeface="Montserrat"/>
              </a:rPr>
              <a:t>PROS</a:t>
            </a:r>
            <a:endParaRPr sz="1000">
              <a:solidFill>
                <a:srgbClr val="FFFFFF"/>
              </a:solidFill>
              <a:latin typeface="Montserrat"/>
              <a:ea typeface="Montserrat"/>
              <a:cs typeface="Montserrat"/>
              <a:sym typeface="Montserrat"/>
            </a:endParaRPr>
          </a:p>
        </p:txBody>
      </p:sp>
      <p:sp>
        <p:nvSpPr>
          <p:cNvPr id="249" name="Google Shape;249;p47"/>
          <p:cNvSpPr txBox="1"/>
          <p:nvPr/>
        </p:nvSpPr>
        <p:spPr>
          <a:xfrm>
            <a:off x="800700" y="4474625"/>
            <a:ext cx="9498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rgbClr val="FFFFFF"/>
                </a:solidFill>
                <a:latin typeface="Montserrat"/>
                <a:ea typeface="Montserrat"/>
                <a:cs typeface="Montserrat"/>
                <a:sym typeface="Montserrat"/>
              </a:rPr>
              <a:t>CONS</a:t>
            </a:r>
            <a:endParaRPr sz="1000">
              <a:solidFill>
                <a:srgbClr val="FFFFFF"/>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48"/>
          <p:cNvSpPr txBox="1"/>
          <p:nvPr>
            <p:ph type="title"/>
          </p:nvPr>
        </p:nvSpPr>
        <p:spPr>
          <a:xfrm>
            <a:off x="311700" y="199905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WEB1 AND NAPSTER</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MUSIC PIRACY</a:t>
            </a:r>
            <a:endParaRPr>
              <a:solidFill>
                <a:srgbClr val="FFFFFF"/>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pic>
        <p:nvPicPr>
          <p:cNvPr id="259" name="Google Shape;259;p49"/>
          <p:cNvPicPr preferRelativeResize="0"/>
          <p:nvPr/>
        </p:nvPicPr>
        <p:blipFill>
          <a:blip r:embed="rId3">
            <a:alphaModFix/>
          </a:blip>
          <a:stretch>
            <a:fillRect/>
          </a:stretch>
        </p:blipFill>
        <p:spPr>
          <a:xfrm>
            <a:off x="4324062" y="1663575"/>
            <a:ext cx="615625" cy="615625"/>
          </a:xfrm>
          <a:prstGeom prst="rect">
            <a:avLst/>
          </a:prstGeom>
          <a:noFill/>
          <a:ln>
            <a:noFill/>
          </a:ln>
        </p:spPr>
      </p:pic>
      <p:pic>
        <p:nvPicPr>
          <p:cNvPr id="260" name="Google Shape;260;p49"/>
          <p:cNvPicPr preferRelativeResize="0"/>
          <p:nvPr/>
        </p:nvPicPr>
        <p:blipFill>
          <a:blip r:embed="rId4">
            <a:alphaModFix/>
          </a:blip>
          <a:stretch>
            <a:fillRect/>
          </a:stretch>
        </p:blipFill>
        <p:spPr>
          <a:xfrm>
            <a:off x="376970" y="1654192"/>
            <a:ext cx="615617" cy="615601"/>
          </a:xfrm>
          <a:prstGeom prst="rect">
            <a:avLst/>
          </a:prstGeom>
          <a:noFill/>
          <a:ln>
            <a:noFill/>
          </a:ln>
        </p:spPr>
      </p:pic>
      <p:sp>
        <p:nvSpPr>
          <p:cNvPr id="261" name="Google Shape;261;p49"/>
          <p:cNvSpPr txBox="1"/>
          <p:nvPr/>
        </p:nvSpPr>
        <p:spPr>
          <a:xfrm>
            <a:off x="2848050" y="306025"/>
            <a:ext cx="3447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latin typeface="Montserrat"/>
                <a:ea typeface="Montserrat"/>
                <a:cs typeface="Montserrat"/>
                <a:sym typeface="Montserrat"/>
              </a:rPr>
              <a:t>DIGITAL PIRACY</a:t>
            </a:r>
            <a:endParaRPr>
              <a:latin typeface="Montserrat"/>
              <a:ea typeface="Montserrat"/>
              <a:cs typeface="Montserrat"/>
              <a:sym typeface="Montserrat"/>
            </a:endParaRPr>
          </a:p>
        </p:txBody>
      </p:sp>
      <p:pic>
        <p:nvPicPr>
          <p:cNvPr id="262" name="Google Shape;262;p49"/>
          <p:cNvPicPr preferRelativeResize="0"/>
          <p:nvPr/>
        </p:nvPicPr>
        <p:blipFill>
          <a:blip r:embed="rId5">
            <a:alphaModFix/>
          </a:blip>
          <a:stretch>
            <a:fillRect/>
          </a:stretch>
        </p:blipFill>
        <p:spPr>
          <a:xfrm>
            <a:off x="2021500" y="1482397"/>
            <a:ext cx="1075975" cy="1075975"/>
          </a:xfrm>
          <a:prstGeom prst="rect">
            <a:avLst/>
          </a:prstGeom>
          <a:noFill/>
          <a:ln>
            <a:noFill/>
          </a:ln>
        </p:spPr>
      </p:pic>
      <p:cxnSp>
        <p:nvCxnSpPr>
          <p:cNvPr id="263" name="Google Shape;263;p49"/>
          <p:cNvCxnSpPr/>
          <p:nvPr/>
        </p:nvCxnSpPr>
        <p:spPr>
          <a:xfrm>
            <a:off x="3435275" y="1962000"/>
            <a:ext cx="595200" cy="0"/>
          </a:xfrm>
          <a:prstGeom prst="straightConnector1">
            <a:avLst/>
          </a:prstGeom>
          <a:noFill/>
          <a:ln cap="flat" cmpd="sng" w="9525">
            <a:solidFill>
              <a:srgbClr val="FFFFFF"/>
            </a:solidFill>
            <a:prstDash val="solid"/>
            <a:round/>
            <a:headEnd len="med" w="med" type="none"/>
            <a:tailEnd len="med" w="med" type="triangle"/>
          </a:ln>
        </p:spPr>
      </p:cxnSp>
      <p:cxnSp>
        <p:nvCxnSpPr>
          <p:cNvPr id="264" name="Google Shape;264;p49"/>
          <p:cNvCxnSpPr/>
          <p:nvPr/>
        </p:nvCxnSpPr>
        <p:spPr>
          <a:xfrm>
            <a:off x="1301675" y="1962000"/>
            <a:ext cx="595200" cy="0"/>
          </a:xfrm>
          <a:prstGeom prst="straightConnector1">
            <a:avLst/>
          </a:prstGeom>
          <a:noFill/>
          <a:ln cap="flat" cmpd="sng" w="9525">
            <a:solidFill>
              <a:srgbClr val="FFFFFF"/>
            </a:solidFill>
            <a:prstDash val="solid"/>
            <a:round/>
            <a:headEnd len="med" w="med" type="none"/>
            <a:tailEnd len="med" w="med" type="triangle"/>
          </a:ln>
        </p:spPr>
      </p:cxnSp>
      <p:sp>
        <p:nvSpPr>
          <p:cNvPr id="265" name="Google Shape;265;p49"/>
          <p:cNvSpPr txBox="1"/>
          <p:nvPr/>
        </p:nvSpPr>
        <p:spPr>
          <a:xfrm>
            <a:off x="2848050" y="306025"/>
            <a:ext cx="3447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WEB1 MUSIC PIRACY</a:t>
            </a:r>
            <a:endParaRPr>
              <a:solidFill>
                <a:srgbClr val="FFFFFF"/>
              </a:solidFill>
              <a:latin typeface="Montserrat"/>
              <a:ea typeface="Montserrat"/>
              <a:cs typeface="Montserrat"/>
              <a:sym typeface="Montserrat"/>
            </a:endParaRPr>
          </a:p>
        </p:txBody>
      </p:sp>
      <p:sp>
        <p:nvSpPr>
          <p:cNvPr id="266" name="Google Shape;266;p49"/>
          <p:cNvSpPr/>
          <p:nvPr/>
        </p:nvSpPr>
        <p:spPr>
          <a:xfrm>
            <a:off x="4761200" y="3348475"/>
            <a:ext cx="2449200" cy="400200"/>
          </a:xfrm>
          <a:prstGeom prst="roundRect">
            <a:avLst>
              <a:gd fmla="val 16667" name="adj"/>
            </a:avLst>
          </a:prstGeom>
          <a:solidFill>
            <a:srgbClr val="FF99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it" sz="1000">
                <a:latin typeface="Montserrat"/>
                <a:ea typeface="Montserrat"/>
                <a:cs typeface="Montserrat"/>
                <a:sym typeface="Montserrat"/>
              </a:rPr>
              <a:t>MUSIC BECOMES IMMATERIAL</a:t>
            </a:r>
            <a:endParaRPr sz="1000">
              <a:latin typeface="Montserrat"/>
              <a:ea typeface="Montserrat"/>
              <a:cs typeface="Montserrat"/>
              <a:sym typeface="Montserrat"/>
            </a:endParaRPr>
          </a:p>
        </p:txBody>
      </p:sp>
      <p:sp>
        <p:nvSpPr>
          <p:cNvPr id="267" name="Google Shape;267;p49"/>
          <p:cNvSpPr/>
          <p:nvPr/>
        </p:nvSpPr>
        <p:spPr>
          <a:xfrm>
            <a:off x="4761200" y="4262875"/>
            <a:ext cx="2449200" cy="400200"/>
          </a:xfrm>
          <a:prstGeom prst="roundRect">
            <a:avLst>
              <a:gd fmla="val 16667" name="adj"/>
            </a:avLst>
          </a:prstGeom>
          <a:solidFill>
            <a:srgbClr val="FF99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it" sz="1000">
                <a:latin typeface="Montserrat"/>
                <a:ea typeface="Montserrat"/>
                <a:cs typeface="Montserrat"/>
                <a:sym typeface="Montserrat"/>
              </a:rPr>
              <a:t>SWAP LOCATIONS GO ONLINE</a:t>
            </a:r>
            <a:endParaRPr sz="1000">
              <a:latin typeface="Montserrat"/>
              <a:ea typeface="Montserrat"/>
              <a:cs typeface="Montserrat"/>
              <a:sym typeface="Montserrat"/>
            </a:endParaRPr>
          </a:p>
        </p:txBody>
      </p:sp>
      <p:sp>
        <p:nvSpPr>
          <p:cNvPr id="268" name="Google Shape;268;p49"/>
          <p:cNvSpPr/>
          <p:nvPr/>
        </p:nvSpPr>
        <p:spPr>
          <a:xfrm>
            <a:off x="4761188" y="3805675"/>
            <a:ext cx="2449200" cy="400200"/>
          </a:xfrm>
          <a:prstGeom prst="roundRect">
            <a:avLst>
              <a:gd fmla="val 16667" name="adj"/>
            </a:avLst>
          </a:prstGeom>
          <a:solidFill>
            <a:srgbClr val="FF99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it" sz="1000">
                <a:latin typeface="Montserrat"/>
                <a:ea typeface="Montserrat"/>
                <a:cs typeface="Montserrat"/>
                <a:sym typeface="Montserrat"/>
              </a:rPr>
              <a:t>SINGLE ITEM DEVALUATION</a:t>
            </a:r>
            <a:endParaRPr sz="1000">
              <a:latin typeface="Montserrat"/>
              <a:ea typeface="Montserrat"/>
              <a:cs typeface="Montserrat"/>
              <a:sym typeface="Montserrat"/>
            </a:endParaRPr>
          </a:p>
        </p:txBody>
      </p:sp>
      <p:sp>
        <p:nvSpPr>
          <p:cNvPr id="269" name="Google Shape;269;p49"/>
          <p:cNvSpPr/>
          <p:nvPr/>
        </p:nvSpPr>
        <p:spPr>
          <a:xfrm>
            <a:off x="1957250" y="3084925"/>
            <a:ext cx="2449200" cy="400200"/>
          </a:xfrm>
          <a:prstGeom prst="roundRect">
            <a:avLst>
              <a:gd fmla="val 16667" name="adj"/>
            </a:avLst>
          </a:prstGeom>
          <a:solidFill>
            <a:srgbClr val="00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it" sz="1000">
                <a:latin typeface="Montserrat"/>
                <a:ea typeface="Montserrat"/>
                <a:cs typeface="Montserrat"/>
                <a:sym typeface="Montserrat"/>
              </a:rPr>
              <a:t>TIME EFFICIENT</a:t>
            </a:r>
            <a:endParaRPr sz="1000">
              <a:latin typeface="Montserrat"/>
              <a:ea typeface="Montserrat"/>
              <a:cs typeface="Montserrat"/>
              <a:sym typeface="Montserrat"/>
            </a:endParaRPr>
          </a:p>
        </p:txBody>
      </p:sp>
      <p:sp>
        <p:nvSpPr>
          <p:cNvPr id="270" name="Google Shape;270;p49"/>
          <p:cNvSpPr/>
          <p:nvPr/>
        </p:nvSpPr>
        <p:spPr>
          <a:xfrm>
            <a:off x="1957250" y="3542125"/>
            <a:ext cx="2449200" cy="400200"/>
          </a:xfrm>
          <a:prstGeom prst="roundRect">
            <a:avLst>
              <a:gd fmla="val 16667" name="adj"/>
            </a:avLst>
          </a:prstGeom>
          <a:solidFill>
            <a:srgbClr val="00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it" sz="1000">
                <a:latin typeface="Montserrat"/>
                <a:ea typeface="Montserrat"/>
                <a:cs typeface="Montserrat"/>
                <a:sym typeface="Montserrat"/>
              </a:rPr>
              <a:t>NO AUDIO LOSS</a:t>
            </a:r>
            <a:endParaRPr sz="1000">
              <a:latin typeface="Montserrat"/>
              <a:ea typeface="Montserrat"/>
              <a:cs typeface="Montserrat"/>
              <a:sym typeface="Montserrat"/>
            </a:endParaRPr>
          </a:p>
        </p:txBody>
      </p:sp>
      <p:sp>
        <p:nvSpPr>
          <p:cNvPr id="271" name="Google Shape;271;p49"/>
          <p:cNvSpPr/>
          <p:nvPr/>
        </p:nvSpPr>
        <p:spPr>
          <a:xfrm>
            <a:off x="1957250" y="3999325"/>
            <a:ext cx="2449200" cy="400200"/>
          </a:xfrm>
          <a:prstGeom prst="roundRect">
            <a:avLst>
              <a:gd fmla="val 16667" name="adj"/>
            </a:avLst>
          </a:prstGeom>
          <a:solidFill>
            <a:srgbClr val="00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it" sz="1000">
                <a:latin typeface="Montserrat"/>
                <a:ea typeface="Montserrat"/>
                <a:cs typeface="Montserrat"/>
                <a:sym typeface="Montserrat"/>
              </a:rPr>
              <a:t>SCALABLE w/o CAPITAL</a:t>
            </a:r>
            <a:endParaRPr sz="1000">
              <a:latin typeface="Montserrat"/>
              <a:ea typeface="Montserrat"/>
              <a:cs typeface="Montserrat"/>
              <a:sym typeface="Montserrat"/>
            </a:endParaRPr>
          </a:p>
        </p:txBody>
      </p:sp>
      <p:pic>
        <p:nvPicPr>
          <p:cNvPr id="272" name="Google Shape;272;p49"/>
          <p:cNvPicPr preferRelativeResize="0"/>
          <p:nvPr/>
        </p:nvPicPr>
        <p:blipFill>
          <a:blip r:embed="rId5">
            <a:alphaModFix/>
          </a:blip>
          <a:stretch>
            <a:fillRect/>
          </a:stretch>
        </p:blipFill>
        <p:spPr>
          <a:xfrm>
            <a:off x="6060100" y="1482397"/>
            <a:ext cx="1075975" cy="1075975"/>
          </a:xfrm>
          <a:prstGeom prst="rect">
            <a:avLst/>
          </a:prstGeom>
          <a:noFill/>
          <a:ln>
            <a:noFill/>
          </a:ln>
        </p:spPr>
      </p:pic>
      <p:cxnSp>
        <p:nvCxnSpPr>
          <p:cNvPr id="273" name="Google Shape;273;p49"/>
          <p:cNvCxnSpPr/>
          <p:nvPr/>
        </p:nvCxnSpPr>
        <p:spPr>
          <a:xfrm>
            <a:off x="7321475" y="1962000"/>
            <a:ext cx="595200" cy="0"/>
          </a:xfrm>
          <a:prstGeom prst="straightConnector1">
            <a:avLst/>
          </a:prstGeom>
          <a:noFill/>
          <a:ln cap="flat" cmpd="sng" w="9525">
            <a:solidFill>
              <a:srgbClr val="FFFFFF"/>
            </a:solidFill>
            <a:prstDash val="solid"/>
            <a:round/>
            <a:headEnd len="med" w="med" type="none"/>
            <a:tailEnd len="med" w="med" type="triangle"/>
          </a:ln>
        </p:spPr>
      </p:cxnSp>
      <p:cxnSp>
        <p:nvCxnSpPr>
          <p:cNvPr id="274" name="Google Shape;274;p49"/>
          <p:cNvCxnSpPr/>
          <p:nvPr/>
        </p:nvCxnSpPr>
        <p:spPr>
          <a:xfrm>
            <a:off x="5264075" y="1962000"/>
            <a:ext cx="595200" cy="0"/>
          </a:xfrm>
          <a:prstGeom prst="straightConnector1">
            <a:avLst/>
          </a:prstGeom>
          <a:noFill/>
          <a:ln cap="flat" cmpd="sng" w="9525">
            <a:solidFill>
              <a:srgbClr val="FFFFFF"/>
            </a:solidFill>
            <a:prstDash val="solid"/>
            <a:round/>
            <a:headEnd len="med" w="med" type="none"/>
            <a:tailEnd len="med" w="med" type="triangle"/>
          </a:ln>
        </p:spPr>
      </p:cxnSp>
      <p:pic>
        <p:nvPicPr>
          <p:cNvPr id="275" name="Google Shape;275;p49"/>
          <p:cNvPicPr preferRelativeResize="0"/>
          <p:nvPr/>
        </p:nvPicPr>
        <p:blipFill>
          <a:blip r:embed="rId4">
            <a:alphaModFix/>
          </a:blip>
          <a:stretch>
            <a:fillRect/>
          </a:stretch>
        </p:blipFill>
        <p:spPr>
          <a:xfrm>
            <a:off x="8166745" y="1654192"/>
            <a:ext cx="615617" cy="615601"/>
          </a:xfrm>
          <a:prstGeom prst="rect">
            <a:avLst/>
          </a:prstGeom>
          <a:noFill/>
          <a:ln>
            <a:noFill/>
          </a:ln>
        </p:spPr>
      </p:pic>
      <p:sp>
        <p:nvSpPr>
          <p:cNvPr id="276" name="Google Shape;276;p49"/>
          <p:cNvSpPr txBox="1"/>
          <p:nvPr/>
        </p:nvSpPr>
        <p:spPr>
          <a:xfrm>
            <a:off x="-156712" y="2269800"/>
            <a:ext cx="16830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000">
                <a:solidFill>
                  <a:srgbClr val="FFFFFF"/>
                </a:solidFill>
                <a:latin typeface="Montserrat"/>
                <a:ea typeface="Montserrat"/>
                <a:cs typeface="Montserrat"/>
                <a:sym typeface="Montserrat"/>
              </a:rPr>
              <a:t>ORIGINAL /</a:t>
            </a:r>
            <a:endParaRPr sz="1000">
              <a:solidFill>
                <a:srgbClr val="FFFFFF"/>
              </a:solidFill>
              <a:latin typeface="Montserrat"/>
              <a:ea typeface="Montserrat"/>
              <a:cs typeface="Montserrat"/>
              <a:sym typeface="Montserrat"/>
            </a:endParaRPr>
          </a:p>
          <a:p>
            <a:pPr indent="0" lvl="0" marL="0" rtl="0" algn="ctr">
              <a:spcBef>
                <a:spcPts val="0"/>
              </a:spcBef>
              <a:spcAft>
                <a:spcPts val="0"/>
              </a:spcAft>
              <a:buNone/>
            </a:pPr>
            <a:r>
              <a:rPr lang="it" sz="1000">
                <a:solidFill>
                  <a:srgbClr val="FFFFFF"/>
                </a:solidFill>
                <a:latin typeface="Montserrat"/>
                <a:ea typeface="Montserrat"/>
                <a:cs typeface="Montserrat"/>
                <a:sym typeface="Montserrat"/>
              </a:rPr>
              <a:t>COPY /</a:t>
            </a:r>
            <a:endParaRPr sz="1000">
              <a:solidFill>
                <a:srgbClr val="FFFFFF"/>
              </a:solidFill>
              <a:latin typeface="Montserrat"/>
              <a:ea typeface="Montserrat"/>
              <a:cs typeface="Montserrat"/>
              <a:sym typeface="Montserrat"/>
            </a:endParaRPr>
          </a:p>
          <a:p>
            <a:pPr indent="0" lvl="0" marL="0" rtl="0" algn="ctr">
              <a:spcBef>
                <a:spcPts val="0"/>
              </a:spcBef>
              <a:spcAft>
                <a:spcPts val="0"/>
              </a:spcAft>
              <a:buNone/>
            </a:pPr>
            <a:r>
              <a:rPr lang="it" sz="1000">
                <a:solidFill>
                  <a:srgbClr val="FFFFFF"/>
                </a:solidFill>
                <a:latin typeface="Montserrat"/>
                <a:ea typeface="Montserrat"/>
                <a:cs typeface="Montserrat"/>
                <a:sym typeface="Montserrat"/>
              </a:rPr>
              <a:t>COMPILATION</a:t>
            </a:r>
            <a:endParaRPr sz="1000">
              <a:solidFill>
                <a:srgbClr val="FFFFFF"/>
              </a:solidFill>
              <a:latin typeface="Montserrat"/>
              <a:ea typeface="Montserrat"/>
              <a:cs typeface="Montserrat"/>
              <a:sym typeface="Montserrat"/>
            </a:endParaRPr>
          </a:p>
        </p:txBody>
      </p:sp>
      <p:sp>
        <p:nvSpPr>
          <p:cNvPr id="277" name="Google Shape;277;p49"/>
          <p:cNvSpPr txBox="1"/>
          <p:nvPr/>
        </p:nvSpPr>
        <p:spPr>
          <a:xfrm>
            <a:off x="7615688" y="2269800"/>
            <a:ext cx="16830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000">
                <a:solidFill>
                  <a:srgbClr val="FFFFFF"/>
                </a:solidFill>
                <a:latin typeface="Montserrat"/>
                <a:ea typeface="Montserrat"/>
                <a:cs typeface="Montserrat"/>
                <a:sym typeface="Montserrat"/>
              </a:rPr>
              <a:t>COPY /</a:t>
            </a:r>
            <a:endParaRPr sz="1000">
              <a:solidFill>
                <a:srgbClr val="FFFFFF"/>
              </a:solidFill>
              <a:latin typeface="Montserrat"/>
              <a:ea typeface="Montserrat"/>
              <a:cs typeface="Montserrat"/>
              <a:sym typeface="Montserrat"/>
            </a:endParaRPr>
          </a:p>
          <a:p>
            <a:pPr indent="0" lvl="0" marL="0" rtl="0" algn="ctr">
              <a:spcBef>
                <a:spcPts val="0"/>
              </a:spcBef>
              <a:spcAft>
                <a:spcPts val="0"/>
              </a:spcAft>
              <a:buNone/>
            </a:pPr>
            <a:r>
              <a:rPr lang="it" sz="1000">
                <a:solidFill>
                  <a:srgbClr val="FFFFFF"/>
                </a:solidFill>
                <a:latin typeface="Montserrat"/>
                <a:ea typeface="Montserrat"/>
                <a:cs typeface="Montserrat"/>
                <a:sym typeface="Montserrat"/>
              </a:rPr>
              <a:t>COMPILATION</a:t>
            </a:r>
            <a:endParaRPr sz="1000">
              <a:solidFill>
                <a:srgbClr val="FFFFFF"/>
              </a:solidFill>
              <a:latin typeface="Montserrat"/>
              <a:ea typeface="Montserrat"/>
              <a:cs typeface="Montserrat"/>
              <a:sym typeface="Montserrat"/>
            </a:endParaRPr>
          </a:p>
        </p:txBody>
      </p:sp>
      <p:sp>
        <p:nvSpPr>
          <p:cNvPr id="278" name="Google Shape;278;p49"/>
          <p:cNvSpPr/>
          <p:nvPr/>
        </p:nvSpPr>
        <p:spPr>
          <a:xfrm>
            <a:off x="1957250" y="4456525"/>
            <a:ext cx="2449200" cy="400200"/>
          </a:xfrm>
          <a:prstGeom prst="roundRect">
            <a:avLst>
              <a:gd fmla="val 16667" name="adj"/>
            </a:avLst>
          </a:prstGeom>
          <a:solidFill>
            <a:srgbClr val="00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it" sz="1000">
                <a:latin typeface="Montserrat"/>
                <a:ea typeface="Montserrat"/>
                <a:cs typeface="Montserrat"/>
                <a:sym typeface="Montserrat"/>
              </a:rPr>
              <a:t>HYPER MUSIC SWAPPING</a:t>
            </a:r>
            <a:endParaRPr sz="1000">
              <a:latin typeface="Montserrat"/>
              <a:ea typeface="Montserrat"/>
              <a:cs typeface="Montserrat"/>
              <a:sym typeface="Montserrat"/>
            </a:endParaRPr>
          </a:p>
        </p:txBody>
      </p:sp>
      <p:sp>
        <p:nvSpPr>
          <p:cNvPr id="279" name="Google Shape;279;p49"/>
          <p:cNvSpPr/>
          <p:nvPr/>
        </p:nvSpPr>
        <p:spPr>
          <a:xfrm>
            <a:off x="358575" y="4498913"/>
            <a:ext cx="209700" cy="209700"/>
          </a:xfrm>
          <a:prstGeom prst="ellipse">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49"/>
          <p:cNvSpPr/>
          <p:nvPr/>
        </p:nvSpPr>
        <p:spPr>
          <a:xfrm>
            <a:off x="358575" y="4205725"/>
            <a:ext cx="209700" cy="209700"/>
          </a:xfrm>
          <a:prstGeom prst="ellipse">
            <a:avLst/>
          </a:prstGeom>
          <a:solidFill>
            <a:srgbClr val="00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9"/>
          <p:cNvSpPr txBox="1"/>
          <p:nvPr/>
        </p:nvSpPr>
        <p:spPr>
          <a:xfrm>
            <a:off x="652700" y="4141225"/>
            <a:ext cx="6558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rgbClr val="FFFFFF"/>
                </a:solidFill>
                <a:latin typeface="Montserrat"/>
                <a:ea typeface="Montserrat"/>
                <a:cs typeface="Montserrat"/>
                <a:sym typeface="Montserrat"/>
              </a:rPr>
              <a:t>PROS</a:t>
            </a:r>
            <a:endParaRPr sz="1000">
              <a:solidFill>
                <a:srgbClr val="FFFFFF"/>
              </a:solidFill>
              <a:latin typeface="Montserrat"/>
              <a:ea typeface="Montserrat"/>
              <a:cs typeface="Montserrat"/>
              <a:sym typeface="Montserrat"/>
            </a:endParaRPr>
          </a:p>
        </p:txBody>
      </p:sp>
      <p:sp>
        <p:nvSpPr>
          <p:cNvPr id="282" name="Google Shape;282;p49"/>
          <p:cNvSpPr txBox="1"/>
          <p:nvPr/>
        </p:nvSpPr>
        <p:spPr>
          <a:xfrm>
            <a:off x="652700" y="4446025"/>
            <a:ext cx="9498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rgbClr val="FFFFFF"/>
                </a:solidFill>
                <a:latin typeface="Montserrat"/>
                <a:ea typeface="Montserrat"/>
                <a:cs typeface="Montserrat"/>
                <a:sym typeface="Montserrat"/>
              </a:rPr>
              <a:t>CONS</a:t>
            </a:r>
            <a:endParaRPr sz="1000">
              <a:solidFill>
                <a:srgbClr val="FFFFFF"/>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50"/>
          <p:cNvSpPr/>
          <p:nvPr/>
        </p:nvSpPr>
        <p:spPr>
          <a:xfrm>
            <a:off x="3687013" y="1097675"/>
            <a:ext cx="1766100" cy="1766100"/>
          </a:xfrm>
          <a:prstGeom prst="ellipse">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50"/>
          <p:cNvSpPr txBox="1"/>
          <p:nvPr/>
        </p:nvSpPr>
        <p:spPr>
          <a:xfrm>
            <a:off x="3055500" y="306025"/>
            <a:ext cx="3033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THE NAPSTER MODEL</a:t>
            </a:r>
            <a:endParaRPr>
              <a:solidFill>
                <a:srgbClr val="FFFFFF"/>
              </a:solidFill>
              <a:latin typeface="Montserrat"/>
              <a:ea typeface="Montserrat"/>
              <a:cs typeface="Montserrat"/>
              <a:sym typeface="Montserrat"/>
            </a:endParaRPr>
          </a:p>
        </p:txBody>
      </p:sp>
      <p:sp>
        <p:nvSpPr>
          <p:cNvPr id="289" name="Google Shape;289;p50"/>
          <p:cNvSpPr/>
          <p:nvPr/>
        </p:nvSpPr>
        <p:spPr>
          <a:xfrm>
            <a:off x="680525" y="1175400"/>
            <a:ext cx="470700" cy="4707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0" name="Google Shape;290;p50"/>
          <p:cNvPicPr preferRelativeResize="0"/>
          <p:nvPr/>
        </p:nvPicPr>
        <p:blipFill>
          <a:blip r:embed="rId3">
            <a:alphaModFix/>
          </a:blip>
          <a:stretch>
            <a:fillRect/>
          </a:stretch>
        </p:blipFill>
        <p:spPr>
          <a:xfrm>
            <a:off x="1126500" y="1683900"/>
            <a:ext cx="507875" cy="507875"/>
          </a:xfrm>
          <a:prstGeom prst="rect">
            <a:avLst/>
          </a:prstGeom>
          <a:noFill/>
          <a:ln>
            <a:noFill/>
          </a:ln>
        </p:spPr>
      </p:pic>
      <p:sp>
        <p:nvSpPr>
          <p:cNvPr id="291" name="Google Shape;291;p50"/>
          <p:cNvSpPr/>
          <p:nvPr/>
        </p:nvSpPr>
        <p:spPr>
          <a:xfrm>
            <a:off x="3638700" y="1149263"/>
            <a:ext cx="1866600" cy="166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a:p>
            <a:pPr indent="0" lvl="0" marL="0" rtl="0" algn="ctr">
              <a:spcBef>
                <a:spcPts val="0"/>
              </a:spcBef>
              <a:spcAft>
                <a:spcPts val="0"/>
              </a:spcAft>
              <a:buNone/>
            </a:pPr>
            <a:r>
              <a:t/>
            </a:r>
            <a:endParaRPr>
              <a:latin typeface="Montserrat"/>
              <a:ea typeface="Montserrat"/>
              <a:cs typeface="Montserrat"/>
              <a:sym typeface="Montserrat"/>
            </a:endParaRPr>
          </a:p>
          <a:p>
            <a:pPr indent="0" lvl="0" marL="0" rtl="0" algn="ctr">
              <a:spcBef>
                <a:spcPts val="0"/>
              </a:spcBef>
              <a:spcAft>
                <a:spcPts val="0"/>
              </a:spcAft>
              <a:buNone/>
            </a:pPr>
            <a:r>
              <a:t/>
            </a:r>
            <a:endParaRPr>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CENTRAL</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INDEX</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SERVER</a:t>
            </a:r>
            <a:endParaRPr>
              <a:solidFill>
                <a:srgbClr val="FFFFFF"/>
              </a:solidFill>
              <a:latin typeface="Montserrat"/>
              <a:ea typeface="Montserrat"/>
              <a:cs typeface="Montserrat"/>
              <a:sym typeface="Montserrat"/>
            </a:endParaRPr>
          </a:p>
        </p:txBody>
      </p:sp>
      <p:pic>
        <p:nvPicPr>
          <p:cNvPr id="292" name="Google Shape;292;p50"/>
          <p:cNvPicPr preferRelativeResize="0"/>
          <p:nvPr/>
        </p:nvPicPr>
        <p:blipFill>
          <a:blip r:embed="rId4">
            <a:alphaModFix/>
          </a:blip>
          <a:stretch>
            <a:fillRect/>
          </a:stretch>
        </p:blipFill>
        <p:spPr>
          <a:xfrm>
            <a:off x="4280262" y="1289047"/>
            <a:ext cx="583475" cy="554300"/>
          </a:xfrm>
          <a:prstGeom prst="rect">
            <a:avLst/>
          </a:prstGeom>
          <a:noFill/>
          <a:ln>
            <a:noFill/>
          </a:ln>
        </p:spPr>
      </p:pic>
      <p:pic>
        <p:nvPicPr>
          <p:cNvPr id="293" name="Google Shape;293;p50"/>
          <p:cNvPicPr preferRelativeResize="0"/>
          <p:nvPr/>
        </p:nvPicPr>
        <p:blipFill>
          <a:blip r:embed="rId5">
            <a:alphaModFix/>
          </a:blip>
          <a:stretch>
            <a:fillRect/>
          </a:stretch>
        </p:blipFill>
        <p:spPr>
          <a:xfrm>
            <a:off x="705248" y="1210649"/>
            <a:ext cx="421264" cy="400200"/>
          </a:xfrm>
          <a:prstGeom prst="rect">
            <a:avLst/>
          </a:prstGeom>
          <a:noFill/>
          <a:ln>
            <a:noFill/>
          </a:ln>
        </p:spPr>
      </p:pic>
      <p:pic>
        <p:nvPicPr>
          <p:cNvPr id="294" name="Google Shape;294;p50"/>
          <p:cNvPicPr preferRelativeResize="0"/>
          <p:nvPr/>
        </p:nvPicPr>
        <p:blipFill>
          <a:blip r:embed="rId6">
            <a:alphaModFix/>
          </a:blip>
          <a:stretch>
            <a:fillRect/>
          </a:stretch>
        </p:blipFill>
        <p:spPr>
          <a:xfrm>
            <a:off x="590450" y="1646088"/>
            <a:ext cx="583500" cy="583500"/>
          </a:xfrm>
          <a:prstGeom prst="rect">
            <a:avLst/>
          </a:prstGeom>
          <a:noFill/>
          <a:ln>
            <a:noFill/>
          </a:ln>
        </p:spPr>
      </p:pic>
      <p:sp>
        <p:nvSpPr>
          <p:cNvPr id="295" name="Google Shape;295;p50"/>
          <p:cNvSpPr/>
          <p:nvPr/>
        </p:nvSpPr>
        <p:spPr>
          <a:xfrm>
            <a:off x="999200" y="3362450"/>
            <a:ext cx="470700" cy="4707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6" name="Google Shape;296;p50"/>
          <p:cNvPicPr preferRelativeResize="0"/>
          <p:nvPr/>
        </p:nvPicPr>
        <p:blipFill>
          <a:blip r:embed="rId3">
            <a:alphaModFix/>
          </a:blip>
          <a:stretch>
            <a:fillRect/>
          </a:stretch>
        </p:blipFill>
        <p:spPr>
          <a:xfrm>
            <a:off x="1445175" y="3870950"/>
            <a:ext cx="507875" cy="507875"/>
          </a:xfrm>
          <a:prstGeom prst="rect">
            <a:avLst/>
          </a:prstGeom>
          <a:noFill/>
          <a:ln>
            <a:noFill/>
          </a:ln>
        </p:spPr>
      </p:pic>
      <p:pic>
        <p:nvPicPr>
          <p:cNvPr id="297" name="Google Shape;297;p50"/>
          <p:cNvPicPr preferRelativeResize="0"/>
          <p:nvPr/>
        </p:nvPicPr>
        <p:blipFill>
          <a:blip r:embed="rId5">
            <a:alphaModFix/>
          </a:blip>
          <a:stretch>
            <a:fillRect/>
          </a:stretch>
        </p:blipFill>
        <p:spPr>
          <a:xfrm>
            <a:off x="1023923" y="3397699"/>
            <a:ext cx="421264" cy="400200"/>
          </a:xfrm>
          <a:prstGeom prst="rect">
            <a:avLst/>
          </a:prstGeom>
          <a:noFill/>
          <a:ln>
            <a:noFill/>
          </a:ln>
        </p:spPr>
      </p:pic>
      <p:pic>
        <p:nvPicPr>
          <p:cNvPr id="298" name="Google Shape;298;p50"/>
          <p:cNvPicPr preferRelativeResize="0"/>
          <p:nvPr/>
        </p:nvPicPr>
        <p:blipFill>
          <a:blip r:embed="rId6">
            <a:alphaModFix/>
          </a:blip>
          <a:stretch>
            <a:fillRect/>
          </a:stretch>
        </p:blipFill>
        <p:spPr>
          <a:xfrm>
            <a:off x="909125" y="3833138"/>
            <a:ext cx="583500" cy="583500"/>
          </a:xfrm>
          <a:prstGeom prst="rect">
            <a:avLst/>
          </a:prstGeom>
          <a:noFill/>
          <a:ln>
            <a:noFill/>
          </a:ln>
        </p:spPr>
      </p:pic>
      <p:sp>
        <p:nvSpPr>
          <p:cNvPr id="299" name="Google Shape;299;p50"/>
          <p:cNvSpPr/>
          <p:nvPr/>
        </p:nvSpPr>
        <p:spPr>
          <a:xfrm>
            <a:off x="7416425" y="1137575"/>
            <a:ext cx="470700" cy="4707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0" name="Google Shape;300;p50"/>
          <p:cNvPicPr preferRelativeResize="0"/>
          <p:nvPr/>
        </p:nvPicPr>
        <p:blipFill>
          <a:blip r:embed="rId3">
            <a:alphaModFix/>
          </a:blip>
          <a:stretch>
            <a:fillRect/>
          </a:stretch>
        </p:blipFill>
        <p:spPr>
          <a:xfrm>
            <a:off x="7862400" y="1646075"/>
            <a:ext cx="507875" cy="507875"/>
          </a:xfrm>
          <a:prstGeom prst="rect">
            <a:avLst/>
          </a:prstGeom>
          <a:noFill/>
          <a:ln>
            <a:noFill/>
          </a:ln>
        </p:spPr>
      </p:pic>
      <p:pic>
        <p:nvPicPr>
          <p:cNvPr id="301" name="Google Shape;301;p50"/>
          <p:cNvPicPr preferRelativeResize="0"/>
          <p:nvPr/>
        </p:nvPicPr>
        <p:blipFill>
          <a:blip r:embed="rId5">
            <a:alphaModFix/>
          </a:blip>
          <a:stretch>
            <a:fillRect/>
          </a:stretch>
        </p:blipFill>
        <p:spPr>
          <a:xfrm>
            <a:off x="7441148" y="1172824"/>
            <a:ext cx="421264" cy="400200"/>
          </a:xfrm>
          <a:prstGeom prst="rect">
            <a:avLst/>
          </a:prstGeom>
          <a:noFill/>
          <a:ln>
            <a:noFill/>
          </a:ln>
        </p:spPr>
      </p:pic>
      <p:pic>
        <p:nvPicPr>
          <p:cNvPr id="302" name="Google Shape;302;p50"/>
          <p:cNvPicPr preferRelativeResize="0"/>
          <p:nvPr/>
        </p:nvPicPr>
        <p:blipFill>
          <a:blip r:embed="rId6">
            <a:alphaModFix/>
          </a:blip>
          <a:stretch>
            <a:fillRect/>
          </a:stretch>
        </p:blipFill>
        <p:spPr>
          <a:xfrm>
            <a:off x="7326350" y="1608263"/>
            <a:ext cx="583500" cy="583500"/>
          </a:xfrm>
          <a:prstGeom prst="rect">
            <a:avLst/>
          </a:prstGeom>
          <a:noFill/>
          <a:ln>
            <a:noFill/>
          </a:ln>
        </p:spPr>
      </p:pic>
      <p:sp>
        <p:nvSpPr>
          <p:cNvPr id="303" name="Google Shape;303;p50"/>
          <p:cNvSpPr/>
          <p:nvPr/>
        </p:nvSpPr>
        <p:spPr>
          <a:xfrm>
            <a:off x="7607425" y="3362450"/>
            <a:ext cx="470700" cy="4707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4" name="Google Shape;304;p50"/>
          <p:cNvPicPr preferRelativeResize="0"/>
          <p:nvPr/>
        </p:nvPicPr>
        <p:blipFill>
          <a:blip r:embed="rId3">
            <a:alphaModFix/>
          </a:blip>
          <a:stretch>
            <a:fillRect/>
          </a:stretch>
        </p:blipFill>
        <p:spPr>
          <a:xfrm>
            <a:off x="8053400" y="3870950"/>
            <a:ext cx="507875" cy="507875"/>
          </a:xfrm>
          <a:prstGeom prst="rect">
            <a:avLst/>
          </a:prstGeom>
          <a:noFill/>
          <a:ln>
            <a:noFill/>
          </a:ln>
        </p:spPr>
      </p:pic>
      <p:pic>
        <p:nvPicPr>
          <p:cNvPr id="305" name="Google Shape;305;p50"/>
          <p:cNvPicPr preferRelativeResize="0"/>
          <p:nvPr/>
        </p:nvPicPr>
        <p:blipFill>
          <a:blip r:embed="rId5">
            <a:alphaModFix/>
          </a:blip>
          <a:stretch>
            <a:fillRect/>
          </a:stretch>
        </p:blipFill>
        <p:spPr>
          <a:xfrm>
            <a:off x="7632148" y="3397699"/>
            <a:ext cx="421264" cy="400200"/>
          </a:xfrm>
          <a:prstGeom prst="rect">
            <a:avLst/>
          </a:prstGeom>
          <a:noFill/>
          <a:ln>
            <a:noFill/>
          </a:ln>
        </p:spPr>
      </p:pic>
      <p:pic>
        <p:nvPicPr>
          <p:cNvPr id="306" name="Google Shape;306;p50"/>
          <p:cNvPicPr preferRelativeResize="0"/>
          <p:nvPr/>
        </p:nvPicPr>
        <p:blipFill>
          <a:blip r:embed="rId6">
            <a:alphaModFix/>
          </a:blip>
          <a:stretch>
            <a:fillRect/>
          </a:stretch>
        </p:blipFill>
        <p:spPr>
          <a:xfrm>
            <a:off x="7517350" y="3833138"/>
            <a:ext cx="583500" cy="583500"/>
          </a:xfrm>
          <a:prstGeom prst="rect">
            <a:avLst/>
          </a:prstGeom>
          <a:noFill/>
          <a:ln>
            <a:noFill/>
          </a:ln>
        </p:spPr>
      </p:pic>
      <p:sp>
        <p:nvSpPr>
          <p:cNvPr id="307" name="Google Shape;307;p50"/>
          <p:cNvSpPr txBox="1"/>
          <p:nvPr/>
        </p:nvSpPr>
        <p:spPr>
          <a:xfrm>
            <a:off x="130775" y="2264850"/>
            <a:ext cx="16830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000">
                <a:solidFill>
                  <a:srgbClr val="FFFFFF"/>
                </a:solidFill>
                <a:latin typeface="Montserrat"/>
                <a:ea typeface="Montserrat"/>
                <a:cs typeface="Montserrat"/>
                <a:sym typeface="Montserrat"/>
              </a:rPr>
              <a:t>NAPSTER CLIENT</a:t>
            </a:r>
            <a:endParaRPr sz="1000">
              <a:solidFill>
                <a:srgbClr val="FFFFFF"/>
              </a:solidFill>
              <a:latin typeface="Montserrat"/>
              <a:ea typeface="Montserrat"/>
              <a:cs typeface="Montserrat"/>
              <a:sym typeface="Montserrat"/>
            </a:endParaRPr>
          </a:p>
        </p:txBody>
      </p:sp>
      <p:sp>
        <p:nvSpPr>
          <p:cNvPr id="308" name="Google Shape;308;p50"/>
          <p:cNvSpPr txBox="1"/>
          <p:nvPr/>
        </p:nvSpPr>
        <p:spPr>
          <a:xfrm>
            <a:off x="393050" y="4451900"/>
            <a:ext cx="16830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000">
                <a:solidFill>
                  <a:srgbClr val="FFFFFF"/>
                </a:solidFill>
                <a:latin typeface="Montserrat"/>
                <a:ea typeface="Montserrat"/>
                <a:cs typeface="Montserrat"/>
                <a:sym typeface="Montserrat"/>
              </a:rPr>
              <a:t>NAPSTER CLIENT</a:t>
            </a:r>
            <a:endParaRPr sz="1000">
              <a:solidFill>
                <a:srgbClr val="FFFFFF"/>
              </a:solidFill>
              <a:latin typeface="Montserrat"/>
              <a:ea typeface="Montserrat"/>
              <a:cs typeface="Montserrat"/>
              <a:sym typeface="Montserrat"/>
            </a:endParaRPr>
          </a:p>
        </p:txBody>
      </p:sp>
      <p:sp>
        <p:nvSpPr>
          <p:cNvPr id="309" name="Google Shape;309;p50"/>
          <p:cNvSpPr txBox="1"/>
          <p:nvPr/>
        </p:nvSpPr>
        <p:spPr>
          <a:xfrm>
            <a:off x="6891400" y="2264850"/>
            <a:ext cx="16830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000">
                <a:solidFill>
                  <a:srgbClr val="FFFFFF"/>
                </a:solidFill>
                <a:latin typeface="Montserrat"/>
                <a:ea typeface="Montserrat"/>
                <a:cs typeface="Montserrat"/>
                <a:sym typeface="Montserrat"/>
              </a:rPr>
              <a:t>NAPSTER CLIENT</a:t>
            </a:r>
            <a:endParaRPr sz="1000">
              <a:solidFill>
                <a:srgbClr val="FFFFFF"/>
              </a:solidFill>
              <a:latin typeface="Montserrat"/>
              <a:ea typeface="Montserrat"/>
              <a:cs typeface="Montserrat"/>
              <a:sym typeface="Montserrat"/>
            </a:endParaRPr>
          </a:p>
        </p:txBody>
      </p:sp>
      <p:sp>
        <p:nvSpPr>
          <p:cNvPr id="310" name="Google Shape;310;p50"/>
          <p:cNvSpPr txBox="1"/>
          <p:nvPr/>
        </p:nvSpPr>
        <p:spPr>
          <a:xfrm>
            <a:off x="7001275" y="4451900"/>
            <a:ext cx="16830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000">
                <a:solidFill>
                  <a:srgbClr val="FFFFFF"/>
                </a:solidFill>
                <a:latin typeface="Montserrat"/>
                <a:ea typeface="Montserrat"/>
                <a:cs typeface="Montserrat"/>
                <a:sym typeface="Montserrat"/>
              </a:rPr>
              <a:t>NAPSTER CLIENT</a:t>
            </a:r>
            <a:endParaRPr sz="1000">
              <a:solidFill>
                <a:srgbClr val="FFFFFF"/>
              </a:solidFill>
              <a:latin typeface="Montserrat"/>
              <a:ea typeface="Montserrat"/>
              <a:cs typeface="Montserrat"/>
              <a:sym typeface="Montserrat"/>
            </a:endParaRPr>
          </a:p>
        </p:txBody>
      </p:sp>
      <p:sp>
        <p:nvSpPr>
          <p:cNvPr id="311" name="Google Shape;311;p50"/>
          <p:cNvSpPr/>
          <p:nvPr/>
        </p:nvSpPr>
        <p:spPr>
          <a:xfrm>
            <a:off x="4330825" y="3514850"/>
            <a:ext cx="470700" cy="4707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2" name="Google Shape;312;p50"/>
          <p:cNvPicPr preferRelativeResize="0"/>
          <p:nvPr/>
        </p:nvPicPr>
        <p:blipFill>
          <a:blip r:embed="rId3">
            <a:alphaModFix/>
          </a:blip>
          <a:stretch>
            <a:fillRect/>
          </a:stretch>
        </p:blipFill>
        <p:spPr>
          <a:xfrm>
            <a:off x="4776800" y="4023350"/>
            <a:ext cx="507875" cy="507875"/>
          </a:xfrm>
          <a:prstGeom prst="rect">
            <a:avLst/>
          </a:prstGeom>
          <a:noFill/>
          <a:ln>
            <a:noFill/>
          </a:ln>
        </p:spPr>
      </p:pic>
      <p:pic>
        <p:nvPicPr>
          <p:cNvPr id="313" name="Google Shape;313;p50"/>
          <p:cNvPicPr preferRelativeResize="0"/>
          <p:nvPr/>
        </p:nvPicPr>
        <p:blipFill>
          <a:blip r:embed="rId5">
            <a:alphaModFix/>
          </a:blip>
          <a:stretch>
            <a:fillRect/>
          </a:stretch>
        </p:blipFill>
        <p:spPr>
          <a:xfrm>
            <a:off x="4355548" y="3550099"/>
            <a:ext cx="421264" cy="400200"/>
          </a:xfrm>
          <a:prstGeom prst="rect">
            <a:avLst/>
          </a:prstGeom>
          <a:noFill/>
          <a:ln>
            <a:noFill/>
          </a:ln>
        </p:spPr>
      </p:pic>
      <p:pic>
        <p:nvPicPr>
          <p:cNvPr id="314" name="Google Shape;314;p50"/>
          <p:cNvPicPr preferRelativeResize="0"/>
          <p:nvPr/>
        </p:nvPicPr>
        <p:blipFill>
          <a:blip r:embed="rId6">
            <a:alphaModFix/>
          </a:blip>
          <a:stretch>
            <a:fillRect/>
          </a:stretch>
        </p:blipFill>
        <p:spPr>
          <a:xfrm>
            <a:off x="4240750" y="3985538"/>
            <a:ext cx="583500" cy="583500"/>
          </a:xfrm>
          <a:prstGeom prst="rect">
            <a:avLst/>
          </a:prstGeom>
          <a:noFill/>
          <a:ln>
            <a:noFill/>
          </a:ln>
        </p:spPr>
      </p:pic>
      <p:sp>
        <p:nvSpPr>
          <p:cNvPr id="315" name="Google Shape;315;p50"/>
          <p:cNvSpPr txBox="1"/>
          <p:nvPr/>
        </p:nvSpPr>
        <p:spPr>
          <a:xfrm>
            <a:off x="3800875" y="4528100"/>
            <a:ext cx="16830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000">
                <a:solidFill>
                  <a:srgbClr val="FFFFFF"/>
                </a:solidFill>
                <a:latin typeface="Montserrat"/>
                <a:ea typeface="Montserrat"/>
                <a:cs typeface="Montserrat"/>
                <a:sym typeface="Montserrat"/>
              </a:rPr>
              <a:t>Your computer</a:t>
            </a:r>
            <a:endParaRPr sz="1000">
              <a:solidFill>
                <a:srgbClr val="FFFFFF"/>
              </a:solidFill>
              <a:latin typeface="Montserrat"/>
              <a:ea typeface="Montserrat"/>
              <a:cs typeface="Montserrat"/>
              <a:sym typeface="Montserrat"/>
            </a:endParaRPr>
          </a:p>
        </p:txBody>
      </p:sp>
      <p:cxnSp>
        <p:nvCxnSpPr>
          <p:cNvPr id="316" name="Google Shape;316;p50"/>
          <p:cNvCxnSpPr/>
          <p:nvPr/>
        </p:nvCxnSpPr>
        <p:spPr>
          <a:xfrm flipH="1" rot="10800000">
            <a:off x="4592050" y="3007850"/>
            <a:ext cx="5400" cy="390900"/>
          </a:xfrm>
          <a:prstGeom prst="straightConnector1">
            <a:avLst/>
          </a:prstGeom>
          <a:noFill/>
          <a:ln cap="flat" cmpd="sng" w="9525">
            <a:solidFill>
              <a:srgbClr val="FFFFFF"/>
            </a:solidFill>
            <a:prstDash val="solid"/>
            <a:round/>
            <a:headEnd len="med" w="med" type="none"/>
            <a:tailEnd len="med" w="med" type="triangle"/>
          </a:ln>
        </p:spPr>
      </p:cxnSp>
      <p:sp>
        <p:nvSpPr>
          <p:cNvPr id="317" name="Google Shape;317;p50"/>
          <p:cNvSpPr txBox="1"/>
          <p:nvPr/>
        </p:nvSpPr>
        <p:spPr>
          <a:xfrm>
            <a:off x="4744450" y="3227338"/>
            <a:ext cx="1683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it" sz="1000">
                <a:solidFill>
                  <a:srgbClr val="FFFFFF"/>
                </a:solidFill>
                <a:latin typeface="Montserrat"/>
                <a:ea typeface="Montserrat"/>
                <a:cs typeface="Montserrat"/>
                <a:sym typeface="Montserrat"/>
              </a:rPr>
              <a:t>Query: Roxanne.mp3</a:t>
            </a:r>
            <a:endParaRPr i="1" sz="1000">
              <a:solidFill>
                <a:srgbClr val="FFFFFF"/>
              </a:solidFill>
              <a:latin typeface="Montserrat"/>
              <a:ea typeface="Montserrat"/>
              <a:cs typeface="Montserrat"/>
              <a:sym typeface="Montserrat"/>
            </a:endParaRPr>
          </a:p>
        </p:txBody>
      </p:sp>
      <p:cxnSp>
        <p:nvCxnSpPr>
          <p:cNvPr id="318" name="Google Shape;318;p50"/>
          <p:cNvCxnSpPr/>
          <p:nvPr/>
        </p:nvCxnSpPr>
        <p:spPr>
          <a:xfrm flipH="1" rot="10800000">
            <a:off x="1837475" y="2265600"/>
            <a:ext cx="1806000" cy="1228500"/>
          </a:xfrm>
          <a:prstGeom prst="straightConnector1">
            <a:avLst/>
          </a:prstGeom>
          <a:noFill/>
          <a:ln cap="flat" cmpd="sng" w="19050">
            <a:solidFill>
              <a:srgbClr val="00FF00"/>
            </a:solidFill>
            <a:prstDash val="solid"/>
            <a:round/>
            <a:headEnd len="med" w="med" type="none"/>
            <a:tailEnd len="med" w="med" type="none"/>
          </a:ln>
        </p:spPr>
      </p:cxnSp>
      <p:cxnSp>
        <p:nvCxnSpPr>
          <p:cNvPr id="319" name="Google Shape;319;p50"/>
          <p:cNvCxnSpPr/>
          <p:nvPr/>
        </p:nvCxnSpPr>
        <p:spPr>
          <a:xfrm flipH="1" rot="10800000">
            <a:off x="1744400" y="1883025"/>
            <a:ext cx="1752600" cy="8100"/>
          </a:xfrm>
          <a:prstGeom prst="straightConnector1">
            <a:avLst/>
          </a:prstGeom>
          <a:noFill/>
          <a:ln cap="flat" cmpd="sng" w="19050">
            <a:solidFill>
              <a:srgbClr val="00FF00"/>
            </a:solidFill>
            <a:prstDash val="solid"/>
            <a:round/>
            <a:headEnd len="med" w="med" type="none"/>
            <a:tailEnd len="med" w="med" type="none"/>
          </a:ln>
        </p:spPr>
      </p:cxnSp>
      <p:cxnSp>
        <p:nvCxnSpPr>
          <p:cNvPr id="320" name="Google Shape;320;p50"/>
          <p:cNvCxnSpPr/>
          <p:nvPr/>
        </p:nvCxnSpPr>
        <p:spPr>
          <a:xfrm flipH="1">
            <a:off x="5648800" y="1785150"/>
            <a:ext cx="1605900" cy="16200"/>
          </a:xfrm>
          <a:prstGeom prst="straightConnector1">
            <a:avLst/>
          </a:prstGeom>
          <a:noFill/>
          <a:ln cap="flat" cmpd="sng" w="19050">
            <a:solidFill>
              <a:srgbClr val="00FF00"/>
            </a:solidFill>
            <a:prstDash val="solid"/>
            <a:round/>
            <a:headEnd len="med" w="med" type="none"/>
            <a:tailEnd len="med" w="med" type="none"/>
          </a:ln>
        </p:spPr>
      </p:cxnSp>
      <p:cxnSp>
        <p:nvCxnSpPr>
          <p:cNvPr id="321" name="Google Shape;321;p50"/>
          <p:cNvCxnSpPr/>
          <p:nvPr/>
        </p:nvCxnSpPr>
        <p:spPr>
          <a:xfrm rot="10800000">
            <a:off x="5534200" y="2380050"/>
            <a:ext cx="1720500" cy="1042200"/>
          </a:xfrm>
          <a:prstGeom prst="straightConnector1">
            <a:avLst/>
          </a:prstGeom>
          <a:noFill/>
          <a:ln cap="flat" cmpd="sng" w="19050">
            <a:solidFill>
              <a:srgbClr val="00FF00"/>
            </a:solidFill>
            <a:prstDash val="solid"/>
            <a:round/>
            <a:headEnd len="med" w="med" type="none"/>
            <a:tailEnd len="med" w="med" type="none"/>
          </a:ln>
        </p:spPr>
      </p:cxnSp>
      <p:sp>
        <p:nvSpPr>
          <p:cNvPr id="322" name="Google Shape;322;p50"/>
          <p:cNvSpPr txBox="1"/>
          <p:nvPr/>
        </p:nvSpPr>
        <p:spPr>
          <a:xfrm>
            <a:off x="7402550" y="3000088"/>
            <a:ext cx="9618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it" sz="1000">
                <a:solidFill>
                  <a:srgbClr val="FFFFFF"/>
                </a:solidFill>
                <a:latin typeface="Montserrat"/>
                <a:ea typeface="Montserrat"/>
                <a:cs typeface="Montserrat"/>
                <a:sym typeface="Montserrat"/>
              </a:rPr>
              <a:t>“I’ve got it!”</a:t>
            </a:r>
            <a:endParaRPr i="1" sz="1000">
              <a:solidFill>
                <a:srgbClr val="FFFFFF"/>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51"/>
          <p:cNvSpPr txBox="1"/>
          <p:nvPr/>
        </p:nvSpPr>
        <p:spPr>
          <a:xfrm>
            <a:off x="3055500" y="306025"/>
            <a:ext cx="3033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MUSIC SWAPPING</a:t>
            </a:r>
            <a:endParaRPr>
              <a:solidFill>
                <a:srgbClr val="FFFFFF"/>
              </a:solidFill>
              <a:latin typeface="Montserrat"/>
              <a:ea typeface="Montserrat"/>
              <a:cs typeface="Montserrat"/>
              <a:sym typeface="Montserrat"/>
            </a:endParaRPr>
          </a:p>
        </p:txBody>
      </p:sp>
      <p:pic>
        <p:nvPicPr>
          <p:cNvPr id="328" name="Google Shape;328;p51"/>
          <p:cNvPicPr preferRelativeResize="0"/>
          <p:nvPr/>
        </p:nvPicPr>
        <p:blipFill>
          <a:blip r:embed="rId3">
            <a:alphaModFix/>
          </a:blip>
          <a:stretch>
            <a:fillRect/>
          </a:stretch>
        </p:blipFill>
        <p:spPr>
          <a:xfrm>
            <a:off x="3098475" y="2990500"/>
            <a:ext cx="615625" cy="615625"/>
          </a:xfrm>
          <a:prstGeom prst="rect">
            <a:avLst/>
          </a:prstGeom>
          <a:noFill/>
          <a:ln>
            <a:noFill/>
          </a:ln>
        </p:spPr>
      </p:pic>
      <p:pic>
        <p:nvPicPr>
          <p:cNvPr id="329" name="Google Shape;329;p51"/>
          <p:cNvPicPr preferRelativeResize="0"/>
          <p:nvPr/>
        </p:nvPicPr>
        <p:blipFill rotWithShape="1">
          <a:blip r:embed="rId4">
            <a:alphaModFix/>
          </a:blip>
          <a:srcRect b="14845" l="19370" r="20096" t="13300"/>
          <a:stretch/>
        </p:blipFill>
        <p:spPr>
          <a:xfrm>
            <a:off x="2715399" y="1491701"/>
            <a:ext cx="1157175" cy="781475"/>
          </a:xfrm>
          <a:prstGeom prst="rect">
            <a:avLst/>
          </a:prstGeom>
          <a:noFill/>
          <a:ln>
            <a:noFill/>
          </a:ln>
        </p:spPr>
      </p:pic>
      <p:pic>
        <p:nvPicPr>
          <p:cNvPr id="330" name="Google Shape;330;p51"/>
          <p:cNvPicPr preferRelativeResize="0"/>
          <p:nvPr/>
        </p:nvPicPr>
        <p:blipFill>
          <a:blip r:embed="rId3">
            <a:alphaModFix/>
          </a:blip>
          <a:stretch>
            <a:fillRect/>
          </a:stretch>
        </p:blipFill>
        <p:spPr>
          <a:xfrm>
            <a:off x="5460675" y="2990500"/>
            <a:ext cx="615625" cy="615625"/>
          </a:xfrm>
          <a:prstGeom prst="rect">
            <a:avLst/>
          </a:prstGeom>
          <a:noFill/>
          <a:ln>
            <a:noFill/>
          </a:ln>
        </p:spPr>
      </p:pic>
      <p:pic>
        <p:nvPicPr>
          <p:cNvPr id="331" name="Google Shape;331;p51"/>
          <p:cNvPicPr preferRelativeResize="0"/>
          <p:nvPr/>
        </p:nvPicPr>
        <p:blipFill rotWithShape="1">
          <a:blip r:embed="rId4">
            <a:alphaModFix/>
          </a:blip>
          <a:srcRect b="14845" l="19370" r="20096" t="13300"/>
          <a:stretch/>
        </p:blipFill>
        <p:spPr>
          <a:xfrm>
            <a:off x="5302174" y="1491686"/>
            <a:ext cx="1157175" cy="781490"/>
          </a:xfrm>
          <a:prstGeom prst="rect">
            <a:avLst/>
          </a:prstGeom>
          <a:noFill/>
          <a:ln>
            <a:noFill/>
          </a:ln>
        </p:spPr>
      </p:pic>
      <p:sp>
        <p:nvSpPr>
          <p:cNvPr id="332" name="Google Shape;332;p51"/>
          <p:cNvSpPr/>
          <p:nvPr/>
        </p:nvSpPr>
        <p:spPr>
          <a:xfrm>
            <a:off x="4440000" y="1643350"/>
            <a:ext cx="440100" cy="301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51"/>
          <p:cNvSpPr/>
          <p:nvPr/>
        </p:nvSpPr>
        <p:spPr>
          <a:xfrm flipH="1">
            <a:off x="4374425" y="2013750"/>
            <a:ext cx="440100" cy="301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51"/>
          <p:cNvSpPr/>
          <p:nvPr/>
        </p:nvSpPr>
        <p:spPr>
          <a:xfrm>
            <a:off x="4440000" y="3014950"/>
            <a:ext cx="440100" cy="301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51"/>
          <p:cNvSpPr/>
          <p:nvPr/>
        </p:nvSpPr>
        <p:spPr>
          <a:xfrm flipH="1">
            <a:off x="4374425" y="3385350"/>
            <a:ext cx="440100" cy="301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52"/>
          <p:cNvSpPr txBox="1"/>
          <p:nvPr>
            <p:ph type="title"/>
          </p:nvPr>
        </p:nvSpPr>
        <p:spPr>
          <a:xfrm>
            <a:off x="311700" y="24645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MP3s</a:t>
            </a:r>
            <a:endParaRPr>
              <a:solidFill>
                <a:srgbClr val="FFFFFF"/>
              </a:solidFill>
              <a:latin typeface="Montserrat"/>
              <a:ea typeface="Montserrat"/>
              <a:cs typeface="Montserrat"/>
              <a:sym typeface="Montserrat"/>
            </a:endParaRPr>
          </a:p>
        </p:txBody>
      </p:sp>
      <p:graphicFrame>
        <p:nvGraphicFramePr>
          <p:cNvPr id="341" name="Google Shape;341;p52"/>
          <p:cNvGraphicFramePr/>
          <p:nvPr/>
        </p:nvGraphicFramePr>
        <p:xfrm>
          <a:off x="507725" y="1209075"/>
          <a:ext cx="3000000" cy="3000000"/>
        </p:xfrm>
        <a:graphic>
          <a:graphicData uri="http://schemas.openxmlformats.org/drawingml/2006/table">
            <a:tbl>
              <a:tblPr>
                <a:noFill/>
                <a:tableStyleId>{0F26440E-F2F4-4439-BA26-EB8EE79DFA41}</a:tableStyleId>
              </a:tblPr>
              <a:tblGrid>
                <a:gridCol w="3969825"/>
                <a:gridCol w="3969825"/>
              </a:tblGrid>
              <a:tr h="574075">
                <a:tc>
                  <a:txBody>
                    <a:bodyPr/>
                    <a:lstStyle/>
                    <a:p>
                      <a:pPr indent="0" lvl="0" marL="0" rtl="0" algn="ctr">
                        <a:spcBef>
                          <a:spcPts val="0"/>
                        </a:spcBef>
                        <a:spcAft>
                          <a:spcPts val="0"/>
                        </a:spcAft>
                        <a:buNone/>
                      </a:pPr>
                      <a:r>
                        <a:rPr b="1" lang="it" sz="1200">
                          <a:solidFill>
                            <a:srgbClr val="FFFFFF"/>
                          </a:solidFill>
                          <a:latin typeface="Montserrat"/>
                          <a:ea typeface="Montserrat"/>
                          <a:cs typeface="Montserrat"/>
                          <a:sym typeface="Montserrat"/>
                        </a:rPr>
                        <a:t>THINGS WE HAVE LOST</a:t>
                      </a:r>
                      <a:endParaRPr b="1" sz="1200">
                        <a:solidFill>
                          <a:srgbClr val="FFFFFF"/>
                        </a:solidFill>
                        <a:latin typeface="Montserrat"/>
                        <a:ea typeface="Montserrat"/>
                        <a:cs typeface="Montserrat"/>
                        <a:sym typeface="Montserrat"/>
                      </a:endParaRPr>
                    </a:p>
                  </a:txBody>
                  <a:tcPr marT="91425" marB="91425" marR="91425" marL="91425">
                    <a:lnL cap="flat" cmpd="sng" w="9525">
                      <a:solidFill>
                        <a:srgbClr val="00FFFF"/>
                      </a:solidFill>
                      <a:prstDash val="solid"/>
                      <a:round/>
                      <a:headEnd len="sm" w="sm" type="none"/>
                      <a:tailEnd len="sm" w="sm" type="none"/>
                    </a:lnL>
                    <a:lnR cap="flat" cmpd="sng" w="9525">
                      <a:solidFill>
                        <a:srgbClr val="00FFFF"/>
                      </a:solidFill>
                      <a:prstDash val="solid"/>
                      <a:round/>
                      <a:headEnd len="sm" w="sm" type="none"/>
                      <a:tailEnd len="sm" w="sm" type="none"/>
                    </a:lnR>
                    <a:lnT cap="flat" cmpd="sng" w="9525">
                      <a:solidFill>
                        <a:srgbClr val="00FFFF"/>
                      </a:solidFill>
                      <a:prstDash val="solid"/>
                      <a:round/>
                      <a:headEnd len="sm" w="sm" type="none"/>
                      <a:tailEnd len="sm" w="sm" type="none"/>
                    </a:lnT>
                    <a:lnB cap="flat" cmpd="sng" w="9525">
                      <a:solidFill>
                        <a:srgbClr val="00FFFF"/>
                      </a:solidFill>
                      <a:prstDash val="solid"/>
                      <a:round/>
                      <a:headEnd len="sm" w="sm" type="none"/>
                      <a:tailEnd len="sm" w="sm" type="none"/>
                    </a:lnB>
                  </a:tcPr>
                </a:tc>
                <a:tc>
                  <a:txBody>
                    <a:bodyPr/>
                    <a:lstStyle/>
                    <a:p>
                      <a:pPr indent="0" lvl="0" marL="0" rtl="0" algn="ctr">
                        <a:spcBef>
                          <a:spcPts val="0"/>
                        </a:spcBef>
                        <a:spcAft>
                          <a:spcPts val="0"/>
                        </a:spcAft>
                        <a:buNone/>
                      </a:pPr>
                      <a:r>
                        <a:rPr b="1" lang="it" sz="1200">
                          <a:solidFill>
                            <a:srgbClr val="FFFFFF"/>
                          </a:solidFill>
                          <a:latin typeface="Montserrat"/>
                          <a:ea typeface="Montserrat"/>
                          <a:cs typeface="Montserrat"/>
                          <a:sym typeface="Montserrat"/>
                        </a:rPr>
                        <a:t>THINGS WE HAVE WON</a:t>
                      </a:r>
                      <a:endParaRPr b="1" sz="1200">
                        <a:solidFill>
                          <a:srgbClr val="FFFFFF"/>
                        </a:solidFill>
                        <a:latin typeface="Montserrat"/>
                        <a:ea typeface="Montserrat"/>
                        <a:cs typeface="Montserrat"/>
                        <a:sym typeface="Montserrat"/>
                      </a:endParaRPr>
                    </a:p>
                  </a:txBody>
                  <a:tcPr marT="91425" marB="91425" marR="91425" marL="91425">
                    <a:lnL cap="flat" cmpd="sng" w="9525">
                      <a:solidFill>
                        <a:srgbClr val="00FFFF"/>
                      </a:solidFill>
                      <a:prstDash val="solid"/>
                      <a:round/>
                      <a:headEnd len="sm" w="sm" type="none"/>
                      <a:tailEnd len="sm" w="sm" type="none"/>
                    </a:lnL>
                    <a:lnR cap="flat" cmpd="sng" w="9525">
                      <a:solidFill>
                        <a:srgbClr val="00FFFF"/>
                      </a:solidFill>
                      <a:prstDash val="solid"/>
                      <a:round/>
                      <a:headEnd len="sm" w="sm" type="none"/>
                      <a:tailEnd len="sm" w="sm" type="none"/>
                    </a:lnR>
                    <a:lnT cap="flat" cmpd="sng" w="9525">
                      <a:solidFill>
                        <a:srgbClr val="00FFFF"/>
                      </a:solidFill>
                      <a:prstDash val="solid"/>
                      <a:round/>
                      <a:headEnd len="sm" w="sm" type="none"/>
                      <a:tailEnd len="sm" w="sm" type="none"/>
                    </a:lnT>
                    <a:lnB cap="flat" cmpd="sng" w="9525">
                      <a:solidFill>
                        <a:srgbClr val="00FFFF"/>
                      </a:solidFill>
                      <a:prstDash val="solid"/>
                      <a:round/>
                      <a:headEnd len="sm" w="sm" type="none"/>
                      <a:tailEnd len="sm" w="sm" type="none"/>
                    </a:lnB>
                  </a:tcPr>
                </a:tc>
              </a:tr>
              <a:tr h="853800">
                <a:tc>
                  <a:txBody>
                    <a:bodyPr/>
                    <a:lstStyle/>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quality</a:t>
                      </a:r>
                      <a:endParaRPr i="1" sz="1200">
                        <a:solidFill>
                          <a:srgbClr val="FFFFFF"/>
                        </a:solidFill>
                        <a:latin typeface="Montserrat"/>
                        <a:ea typeface="Montserrat"/>
                        <a:cs typeface="Montserrat"/>
                        <a:sym typeface="Montserrat"/>
                      </a:endParaRPr>
                    </a:p>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booklets</a:t>
                      </a:r>
                      <a:endParaRPr i="1" sz="1200">
                        <a:solidFill>
                          <a:srgbClr val="FFFFFF"/>
                        </a:solidFill>
                        <a:latin typeface="Montserrat"/>
                        <a:ea typeface="Montserrat"/>
                        <a:cs typeface="Montserrat"/>
                        <a:sym typeface="Montserrat"/>
                      </a:endParaRPr>
                    </a:p>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artworks</a:t>
                      </a:r>
                      <a:endParaRPr i="1" sz="1200">
                        <a:solidFill>
                          <a:srgbClr val="FFFFFF"/>
                        </a:solidFill>
                        <a:latin typeface="Montserrat"/>
                        <a:ea typeface="Montserrat"/>
                        <a:cs typeface="Montserrat"/>
                        <a:sym typeface="Montserrat"/>
                      </a:endParaRPr>
                    </a:p>
                  </a:txBody>
                  <a:tcPr marT="91425" marB="91425" marR="91425" marL="91425">
                    <a:lnL cap="flat" cmpd="sng" w="9525">
                      <a:solidFill>
                        <a:srgbClr val="00FFFF"/>
                      </a:solidFill>
                      <a:prstDash val="solid"/>
                      <a:round/>
                      <a:headEnd len="sm" w="sm" type="none"/>
                      <a:tailEnd len="sm" w="sm" type="none"/>
                    </a:lnL>
                    <a:lnR cap="flat" cmpd="sng" w="9525">
                      <a:solidFill>
                        <a:srgbClr val="00FFFF"/>
                      </a:solidFill>
                      <a:prstDash val="solid"/>
                      <a:round/>
                      <a:headEnd len="sm" w="sm" type="none"/>
                      <a:tailEnd len="sm" w="sm" type="none"/>
                    </a:lnR>
                    <a:lnT cap="flat" cmpd="sng" w="9525">
                      <a:solidFill>
                        <a:srgbClr val="00FFFF"/>
                      </a:solidFill>
                      <a:prstDash val="solid"/>
                      <a:round/>
                      <a:headEnd len="sm" w="sm" type="none"/>
                      <a:tailEnd len="sm" w="sm" type="none"/>
                    </a:lnT>
                    <a:lnB cap="flat" cmpd="sng" w="9525">
                      <a:solidFill>
                        <a:srgbClr val="00FFFF"/>
                      </a:solidFill>
                      <a:prstDash val="solid"/>
                      <a:round/>
                      <a:headEnd len="sm" w="sm" type="none"/>
                      <a:tailEnd len="sm" w="sm" type="none"/>
                    </a:lnB>
                  </a:tcPr>
                </a:tc>
                <a:tc>
                  <a:txBody>
                    <a:bodyPr/>
                    <a:lstStyle/>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portability</a:t>
                      </a:r>
                      <a:endParaRPr i="1" sz="1200">
                        <a:solidFill>
                          <a:srgbClr val="FFFFFF"/>
                        </a:solidFill>
                        <a:latin typeface="Montserrat"/>
                        <a:ea typeface="Montserrat"/>
                        <a:cs typeface="Montserrat"/>
                        <a:sym typeface="Montserrat"/>
                      </a:endParaRPr>
                    </a:p>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quantity</a:t>
                      </a:r>
                      <a:endParaRPr i="1" sz="1200">
                        <a:solidFill>
                          <a:srgbClr val="FFFFFF"/>
                        </a:solidFill>
                        <a:latin typeface="Montserrat"/>
                        <a:ea typeface="Montserrat"/>
                        <a:cs typeface="Montserrat"/>
                        <a:sym typeface="Montserrat"/>
                      </a:endParaRPr>
                    </a:p>
                  </a:txBody>
                  <a:tcPr marT="91425" marB="91425" marR="91425" marL="91425">
                    <a:lnL cap="flat" cmpd="sng" w="9525">
                      <a:solidFill>
                        <a:srgbClr val="00FFFF"/>
                      </a:solidFill>
                      <a:prstDash val="solid"/>
                      <a:round/>
                      <a:headEnd len="sm" w="sm" type="none"/>
                      <a:tailEnd len="sm" w="sm" type="none"/>
                    </a:lnL>
                    <a:lnR cap="flat" cmpd="sng" w="9525">
                      <a:solidFill>
                        <a:srgbClr val="00FFFF"/>
                      </a:solidFill>
                      <a:prstDash val="solid"/>
                      <a:round/>
                      <a:headEnd len="sm" w="sm" type="none"/>
                      <a:tailEnd len="sm" w="sm" type="none"/>
                    </a:lnR>
                    <a:lnT cap="flat" cmpd="sng" w="9525">
                      <a:solidFill>
                        <a:srgbClr val="00FFFF"/>
                      </a:solidFill>
                      <a:prstDash val="solid"/>
                      <a:round/>
                      <a:headEnd len="sm" w="sm" type="none"/>
                      <a:tailEnd len="sm" w="sm" type="none"/>
                    </a:lnT>
                    <a:lnB cap="flat" cmpd="sng" w="9525">
                      <a:solidFill>
                        <a:srgbClr val="00FFFF"/>
                      </a:solidFill>
                      <a:prstDash val="solid"/>
                      <a:round/>
                      <a:headEnd len="sm" w="sm" type="none"/>
                      <a:tailEnd len="sm" w="sm" type="none"/>
                    </a:lnB>
                  </a:tcPr>
                </a:tc>
              </a:tr>
              <a:tr h="853800">
                <a:tc>
                  <a:txBody>
                    <a:bodyPr/>
                    <a:lstStyle/>
                    <a:p>
                      <a:pPr indent="0" lvl="0" marL="0" rtl="0" algn="ctr">
                        <a:spcBef>
                          <a:spcPts val="0"/>
                        </a:spcBef>
                        <a:spcAft>
                          <a:spcPts val="0"/>
                        </a:spcAft>
                        <a:buNone/>
                      </a:pPr>
                      <a:r>
                        <a:t/>
                      </a:r>
                      <a:endParaRPr i="1" sz="1200">
                        <a:solidFill>
                          <a:srgbClr val="FFFFFF"/>
                        </a:solidFill>
                        <a:latin typeface="Montserrat"/>
                        <a:ea typeface="Montserrat"/>
                        <a:cs typeface="Montserrat"/>
                        <a:sym typeface="Montserrat"/>
                      </a:endParaRPr>
                    </a:p>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exclusiveness</a:t>
                      </a:r>
                      <a:endParaRPr i="1" sz="1200">
                        <a:solidFill>
                          <a:srgbClr val="FFFFFF"/>
                        </a:solidFill>
                        <a:latin typeface="Montserrat"/>
                        <a:ea typeface="Montserrat"/>
                        <a:cs typeface="Montserrat"/>
                        <a:sym typeface="Montserrat"/>
                      </a:endParaRPr>
                    </a:p>
                  </a:txBody>
                  <a:tcPr marT="91425" marB="91425" marR="91425" marL="91425">
                    <a:lnL cap="flat" cmpd="sng" w="9525">
                      <a:solidFill>
                        <a:srgbClr val="00FFFF"/>
                      </a:solidFill>
                      <a:prstDash val="solid"/>
                      <a:round/>
                      <a:headEnd len="sm" w="sm" type="none"/>
                      <a:tailEnd len="sm" w="sm" type="none"/>
                    </a:lnL>
                    <a:lnR cap="flat" cmpd="sng" w="9525">
                      <a:solidFill>
                        <a:srgbClr val="00FFFF"/>
                      </a:solidFill>
                      <a:prstDash val="solid"/>
                      <a:round/>
                      <a:headEnd len="sm" w="sm" type="none"/>
                      <a:tailEnd len="sm" w="sm" type="none"/>
                    </a:lnR>
                    <a:lnT cap="flat" cmpd="sng" w="9525">
                      <a:solidFill>
                        <a:srgbClr val="00FFFF"/>
                      </a:solidFill>
                      <a:prstDash val="solid"/>
                      <a:round/>
                      <a:headEnd len="sm" w="sm" type="none"/>
                      <a:tailEnd len="sm" w="sm" type="none"/>
                    </a:lnT>
                    <a:lnB cap="flat" cmpd="sng" w="9525">
                      <a:solidFill>
                        <a:srgbClr val="00FFFF"/>
                      </a:solidFill>
                      <a:prstDash val="solid"/>
                      <a:round/>
                      <a:headEnd len="sm" w="sm" type="none"/>
                      <a:tailEnd len="sm" w="sm" type="none"/>
                    </a:lnB>
                  </a:tcPr>
                </a:tc>
                <a:tc>
                  <a:txBody>
                    <a:bodyPr/>
                    <a:lstStyle/>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accessibility</a:t>
                      </a:r>
                      <a:endParaRPr i="1" sz="1200">
                        <a:solidFill>
                          <a:srgbClr val="FFFFFF"/>
                        </a:solidFill>
                        <a:latin typeface="Montserrat"/>
                        <a:ea typeface="Montserrat"/>
                        <a:cs typeface="Montserrat"/>
                        <a:sym typeface="Montserrat"/>
                      </a:endParaRPr>
                    </a:p>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time</a:t>
                      </a:r>
                      <a:endParaRPr i="1" sz="1200">
                        <a:solidFill>
                          <a:srgbClr val="FFFFFF"/>
                        </a:solidFill>
                        <a:latin typeface="Montserrat"/>
                        <a:ea typeface="Montserrat"/>
                        <a:cs typeface="Montserrat"/>
                        <a:sym typeface="Montserrat"/>
                      </a:endParaRPr>
                    </a:p>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unified media content</a:t>
                      </a:r>
                      <a:endParaRPr i="1" sz="1200">
                        <a:solidFill>
                          <a:srgbClr val="FFFFFF"/>
                        </a:solidFill>
                        <a:latin typeface="Montserrat"/>
                        <a:ea typeface="Montserrat"/>
                        <a:cs typeface="Montserrat"/>
                        <a:sym typeface="Montserrat"/>
                      </a:endParaRPr>
                    </a:p>
                  </a:txBody>
                  <a:tcPr marT="91425" marB="91425" marR="91425" marL="91425">
                    <a:lnL cap="flat" cmpd="sng" w="9525">
                      <a:solidFill>
                        <a:srgbClr val="00FFFF"/>
                      </a:solidFill>
                      <a:prstDash val="solid"/>
                      <a:round/>
                      <a:headEnd len="sm" w="sm" type="none"/>
                      <a:tailEnd len="sm" w="sm" type="none"/>
                    </a:lnL>
                    <a:lnR cap="flat" cmpd="sng" w="9525">
                      <a:solidFill>
                        <a:srgbClr val="00FFFF"/>
                      </a:solidFill>
                      <a:prstDash val="solid"/>
                      <a:round/>
                      <a:headEnd len="sm" w="sm" type="none"/>
                      <a:tailEnd len="sm" w="sm" type="none"/>
                    </a:lnR>
                    <a:lnT cap="flat" cmpd="sng" w="9525">
                      <a:solidFill>
                        <a:srgbClr val="00FFFF"/>
                      </a:solidFill>
                      <a:prstDash val="solid"/>
                      <a:round/>
                      <a:headEnd len="sm" w="sm" type="none"/>
                      <a:tailEnd len="sm" w="sm" type="none"/>
                    </a:lnT>
                    <a:lnB cap="flat" cmpd="sng" w="9525">
                      <a:solidFill>
                        <a:srgbClr val="00FFFF"/>
                      </a:solidFill>
                      <a:prstDash val="solid"/>
                      <a:round/>
                      <a:headEnd len="sm" w="sm" type="none"/>
                      <a:tailEnd len="sm" w="sm" type="none"/>
                    </a:lnB>
                  </a:tcPr>
                </a:tc>
              </a:tr>
              <a:tr h="853800">
                <a:tc>
                  <a:txBody>
                    <a:bodyPr/>
                    <a:lstStyle/>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attention</a:t>
                      </a:r>
                      <a:endParaRPr i="1" sz="1200">
                        <a:solidFill>
                          <a:srgbClr val="FFFFFF"/>
                        </a:solidFill>
                        <a:latin typeface="Montserrat"/>
                        <a:ea typeface="Montserrat"/>
                        <a:cs typeface="Montserrat"/>
                        <a:sym typeface="Montserrat"/>
                      </a:endParaRPr>
                    </a:p>
                  </a:txBody>
                  <a:tcPr marT="91425" marB="91425" marR="91425" marL="91425">
                    <a:lnL cap="flat" cmpd="sng" w="9525">
                      <a:solidFill>
                        <a:srgbClr val="00FFFF"/>
                      </a:solidFill>
                      <a:prstDash val="solid"/>
                      <a:round/>
                      <a:headEnd len="sm" w="sm" type="none"/>
                      <a:tailEnd len="sm" w="sm" type="none"/>
                    </a:lnL>
                    <a:lnR cap="flat" cmpd="sng" w="9525">
                      <a:solidFill>
                        <a:srgbClr val="00FFFF"/>
                      </a:solidFill>
                      <a:prstDash val="solid"/>
                      <a:round/>
                      <a:headEnd len="sm" w="sm" type="none"/>
                      <a:tailEnd len="sm" w="sm" type="none"/>
                    </a:lnR>
                    <a:lnT cap="flat" cmpd="sng" w="9525">
                      <a:solidFill>
                        <a:srgbClr val="00FFFF"/>
                      </a:solidFill>
                      <a:prstDash val="solid"/>
                      <a:round/>
                      <a:headEnd len="sm" w="sm" type="none"/>
                      <a:tailEnd len="sm" w="sm" type="none"/>
                    </a:lnT>
                    <a:lnB cap="flat" cmpd="sng" w="9525">
                      <a:solidFill>
                        <a:srgbClr val="00FFFF"/>
                      </a:solidFill>
                      <a:prstDash val="solid"/>
                      <a:round/>
                      <a:headEnd len="sm" w="sm" type="none"/>
                      <a:tailEnd len="sm" w="sm" type="none"/>
                    </a:lnB>
                  </a:tcPr>
                </a:tc>
                <a:tc>
                  <a:txBody>
                    <a:bodyPr/>
                    <a:lstStyle/>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environmental impact</a:t>
                      </a:r>
                      <a:endParaRPr i="1" sz="1200">
                        <a:solidFill>
                          <a:srgbClr val="FFFFFF"/>
                        </a:solidFill>
                        <a:latin typeface="Montserrat"/>
                        <a:ea typeface="Montserrat"/>
                        <a:cs typeface="Montserrat"/>
                        <a:sym typeface="Montserrat"/>
                      </a:endParaRPr>
                    </a:p>
                  </a:txBody>
                  <a:tcPr marT="91425" marB="91425" marR="91425" marL="91425">
                    <a:lnL cap="flat" cmpd="sng" w="9525">
                      <a:solidFill>
                        <a:srgbClr val="00FFFF"/>
                      </a:solidFill>
                      <a:prstDash val="solid"/>
                      <a:round/>
                      <a:headEnd len="sm" w="sm" type="none"/>
                      <a:tailEnd len="sm" w="sm" type="none"/>
                    </a:lnL>
                    <a:lnR cap="flat" cmpd="sng" w="9525">
                      <a:solidFill>
                        <a:srgbClr val="00FFFF"/>
                      </a:solidFill>
                      <a:prstDash val="solid"/>
                      <a:round/>
                      <a:headEnd len="sm" w="sm" type="none"/>
                      <a:tailEnd len="sm" w="sm" type="none"/>
                    </a:lnR>
                    <a:lnT cap="flat" cmpd="sng" w="9525">
                      <a:solidFill>
                        <a:srgbClr val="00FFFF"/>
                      </a:solidFill>
                      <a:prstDash val="solid"/>
                      <a:round/>
                      <a:headEnd len="sm" w="sm" type="none"/>
                      <a:tailEnd len="sm" w="sm" type="none"/>
                    </a:lnT>
                    <a:lnB cap="flat" cmpd="sng" w="9525">
                      <a:solidFill>
                        <a:srgbClr val="00FFFF"/>
                      </a:solidFill>
                      <a:prstDash val="solid"/>
                      <a:round/>
                      <a:headEnd len="sm" w="sm" type="none"/>
                      <a:tailEnd len="sm" w="sm" type="none"/>
                    </a:lnB>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pic>
        <p:nvPicPr>
          <p:cNvPr id="346" name="Google Shape;346;p53"/>
          <p:cNvPicPr preferRelativeResize="0"/>
          <p:nvPr/>
        </p:nvPicPr>
        <p:blipFill>
          <a:blip r:embed="rId3">
            <a:alphaModFix/>
          </a:blip>
          <a:stretch>
            <a:fillRect/>
          </a:stretch>
        </p:blipFill>
        <p:spPr>
          <a:xfrm>
            <a:off x="3568150" y="1567900"/>
            <a:ext cx="2007700" cy="2007700"/>
          </a:xfrm>
          <a:prstGeom prst="rect">
            <a:avLst/>
          </a:prstGeom>
          <a:noFill/>
          <a:ln>
            <a:noFill/>
          </a:ln>
        </p:spPr>
      </p:pic>
      <p:sp>
        <p:nvSpPr>
          <p:cNvPr id="347" name="Google Shape;347;p53"/>
          <p:cNvSpPr txBox="1"/>
          <p:nvPr/>
        </p:nvSpPr>
        <p:spPr>
          <a:xfrm>
            <a:off x="3055500" y="306025"/>
            <a:ext cx="3033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NAPSTER SHUT-DOWN</a:t>
            </a:r>
            <a:endParaRPr>
              <a:solidFill>
                <a:srgbClr val="FFFFFF"/>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54"/>
          <p:cNvSpPr/>
          <p:nvPr/>
        </p:nvSpPr>
        <p:spPr>
          <a:xfrm rot="5400000">
            <a:off x="2439650" y="2405650"/>
            <a:ext cx="1564800" cy="1081500"/>
          </a:xfrm>
          <a:prstGeom prst="triangle">
            <a:avLst>
              <a:gd fmla="val 50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54"/>
          <p:cNvSpPr/>
          <p:nvPr/>
        </p:nvSpPr>
        <p:spPr>
          <a:xfrm rot="5400000">
            <a:off x="3789600" y="2405650"/>
            <a:ext cx="1564800" cy="1081500"/>
          </a:xfrm>
          <a:prstGeom prst="triangle">
            <a:avLst>
              <a:gd fmla="val 50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cxnSp>
        <p:nvCxnSpPr>
          <p:cNvPr id="358" name="Google Shape;358;p55"/>
          <p:cNvCxnSpPr/>
          <p:nvPr/>
        </p:nvCxnSpPr>
        <p:spPr>
          <a:xfrm>
            <a:off x="3787913" y="4161145"/>
            <a:ext cx="1377900" cy="0"/>
          </a:xfrm>
          <a:prstGeom prst="straightConnector1">
            <a:avLst/>
          </a:prstGeom>
          <a:noFill/>
          <a:ln cap="flat" cmpd="sng" w="9525">
            <a:solidFill>
              <a:srgbClr val="FFFFFF"/>
            </a:solidFill>
            <a:prstDash val="solid"/>
            <a:round/>
            <a:headEnd len="med" w="med" type="none"/>
            <a:tailEnd len="med" w="med" type="none"/>
          </a:ln>
        </p:spPr>
      </p:cxnSp>
      <p:pic>
        <p:nvPicPr>
          <p:cNvPr id="359" name="Google Shape;359;p55"/>
          <p:cNvPicPr preferRelativeResize="0"/>
          <p:nvPr/>
        </p:nvPicPr>
        <p:blipFill rotWithShape="1">
          <a:blip r:embed="rId3">
            <a:alphaModFix/>
          </a:blip>
          <a:srcRect b="7061" l="23827" r="23057" t="6508"/>
          <a:stretch/>
        </p:blipFill>
        <p:spPr>
          <a:xfrm>
            <a:off x="4053069" y="449525"/>
            <a:ext cx="771103" cy="1164714"/>
          </a:xfrm>
          <a:prstGeom prst="rect">
            <a:avLst/>
          </a:prstGeom>
          <a:noFill/>
          <a:ln>
            <a:noFill/>
          </a:ln>
        </p:spPr>
      </p:pic>
      <p:pic>
        <p:nvPicPr>
          <p:cNvPr id="360" name="Google Shape;360;p55"/>
          <p:cNvPicPr preferRelativeResize="0"/>
          <p:nvPr/>
        </p:nvPicPr>
        <p:blipFill rotWithShape="1">
          <a:blip r:embed="rId4">
            <a:alphaModFix/>
          </a:blip>
          <a:srcRect b="0" l="16233" r="16043" t="5042"/>
          <a:stretch/>
        </p:blipFill>
        <p:spPr>
          <a:xfrm>
            <a:off x="3454836" y="1697946"/>
            <a:ext cx="986940" cy="618888"/>
          </a:xfrm>
          <a:prstGeom prst="rect">
            <a:avLst/>
          </a:prstGeom>
          <a:noFill/>
          <a:ln>
            <a:noFill/>
          </a:ln>
        </p:spPr>
      </p:pic>
      <p:pic>
        <p:nvPicPr>
          <p:cNvPr id="361" name="Google Shape;361;p55"/>
          <p:cNvPicPr preferRelativeResize="0"/>
          <p:nvPr/>
        </p:nvPicPr>
        <p:blipFill>
          <a:blip r:embed="rId5">
            <a:alphaModFix/>
          </a:blip>
          <a:stretch>
            <a:fillRect/>
          </a:stretch>
        </p:blipFill>
        <p:spPr>
          <a:xfrm>
            <a:off x="5813349" y="3846544"/>
            <a:ext cx="920675" cy="854582"/>
          </a:xfrm>
          <a:prstGeom prst="rect">
            <a:avLst/>
          </a:prstGeom>
          <a:noFill/>
          <a:ln>
            <a:noFill/>
          </a:ln>
        </p:spPr>
      </p:pic>
      <p:pic>
        <p:nvPicPr>
          <p:cNvPr id="362" name="Google Shape;362;p55"/>
          <p:cNvPicPr preferRelativeResize="0"/>
          <p:nvPr/>
        </p:nvPicPr>
        <p:blipFill>
          <a:blip r:embed="rId6">
            <a:alphaModFix/>
          </a:blip>
          <a:stretch>
            <a:fillRect/>
          </a:stretch>
        </p:blipFill>
        <p:spPr>
          <a:xfrm>
            <a:off x="6038888" y="3530844"/>
            <a:ext cx="469590" cy="435882"/>
          </a:xfrm>
          <a:prstGeom prst="rect">
            <a:avLst/>
          </a:prstGeom>
          <a:noFill/>
          <a:ln>
            <a:noFill/>
          </a:ln>
        </p:spPr>
      </p:pic>
      <p:pic>
        <p:nvPicPr>
          <p:cNvPr id="363" name="Google Shape;363;p55"/>
          <p:cNvPicPr preferRelativeResize="0"/>
          <p:nvPr/>
        </p:nvPicPr>
        <p:blipFill>
          <a:blip r:embed="rId7">
            <a:alphaModFix/>
          </a:blip>
          <a:stretch>
            <a:fillRect/>
          </a:stretch>
        </p:blipFill>
        <p:spPr>
          <a:xfrm>
            <a:off x="6642087" y="3671158"/>
            <a:ext cx="469591" cy="435884"/>
          </a:xfrm>
          <a:prstGeom prst="rect">
            <a:avLst/>
          </a:prstGeom>
          <a:noFill/>
          <a:ln>
            <a:noFill/>
          </a:ln>
        </p:spPr>
      </p:pic>
      <p:pic>
        <p:nvPicPr>
          <p:cNvPr id="364" name="Google Shape;364;p55"/>
          <p:cNvPicPr preferRelativeResize="0"/>
          <p:nvPr/>
        </p:nvPicPr>
        <p:blipFill rotWithShape="1">
          <a:blip r:embed="rId8">
            <a:alphaModFix/>
          </a:blip>
          <a:srcRect b="18198" l="7094" r="6802" t="13153"/>
          <a:stretch/>
        </p:blipFill>
        <p:spPr>
          <a:xfrm>
            <a:off x="1668712" y="4140724"/>
            <a:ext cx="920659" cy="681353"/>
          </a:xfrm>
          <a:prstGeom prst="rect">
            <a:avLst/>
          </a:prstGeom>
          <a:noFill/>
          <a:ln>
            <a:noFill/>
          </a:ln>
        </p:spPr>
      </p:pic>
      <p:pic>
        <p:nvPicPr>
          <p:cNvPr id="365" name="Google Shape;365;p55"/>
          <p:cNvPicPr preferRelativeResize="0"/>
          <p:nvPr/>
        </p:nvPicPr>
        <p:blipFill>
          <a:blip r:embed="rId9">
            <a:alphaModFix/>
          </a:blip>
          <a:stretch>
            <a:fillRect/>
          </a:stretch>
        </p:blipFill>
        <p:spPr>
          <a:xfrm>
            <a:off x="2636335" y="4140723"/>
            <a:ext cx="734000" cy="681350"/>
          </a:xfrm>
          <a:prstGeom prst="rect">
            <a:avLst/>
          </a:prstGeom>
          <a:noFill/>
          <a:ln>
            <a:noFill/>
          </a:ln>
        </p:spPr>
      </p:pic>
      <p:pic>
        <p:nvPicPr>
          <p:cNvPr id="366" name="Google Shape;366;p55"/>
          <p:cNvPicPr preferRelativeResize="0"/>
          <p:nvPr/>
        </p:nvPicPr>
        <p:blipFill rotWithShape="1">
          <a:blip r:embed="rId10">
            <a:alphaModFix/>
          </a:blip>
          <a:srcRect b="18606" l="0" r="0" t="0"/>
          <a:stretch/>
        </p:blipFill>
        <p:spPr>
          <a:xfrm>
            <a:off x="1668700" y="3770442"/>
            <a:ext cx="771103" cy="356530"/>
          </a:xfrm>
          <a:prstGeom prst="rect">
            <a:avLst/>
          </a:prstGeom>
          <a:noFill/>
          <a:ln>
            <a:noFill/>
          </a:ln>
        </p:spPr>
      </p:pic>
      <p:pic>
        <p:nvPicPr>
          <p:cNvPr id="367" name="Google Shape;367;p55"/>
          <p:cNvPicPr preferRelativeResize="0"/>
          <p:nvPr/>
        </p:nvPicPr>
        <p:blipFill>
          <a:blip r:embed="rId11">
            <a:alphaModFix/>
          </a:blip>
          <a:stretch>
            <a:fillRect/>
          </a:stretch>
        </p:blipFill>
        <p:spPr>
          <a:xfrm>
            <a:off x="1668700" y="3352662"/>
            <a:ext cx="1227472" cy="284834"/>
          </a:xfrm>
          <a:prstGeom prst="rect">
            <a:avLst/>
          </a:prstGeom>
          <a:noFill/>
          <a:ln>
            <a:noFill/>
          </a:ln>
        </p:spPr>
      </p:pic>
      <p:pic>
        <p:nvPicPr>
          <p:cNvPr id="368" name="Google Shape;368;p55"/>
          <p:cNvPicPr preferRelativeResize="0"/>
          <p:nvPr/>
        </p:nvPicPr>
        <p:blipFill rotWithShape="1">
          <a:blip r:embed="rId12">
            <a:alphaModFix/>
          </a:blip>
          <a:srcRect b="27495" l="0" r="62301" t="29696"/>
          <a:stretch/>
        </p:blipFill>
        <p:spPr>
          <a:xfrm>
            <a:off x="2618010" y="3660491"/>
            <a:ext cx="771130" cy="457213"/>
          </a:xfrm>
          <a:prstGeom prst="rect">
            <a:avLst/>
          </a:prstGeom>
          <a:noFill/>
          <a:ln>
            <a:noFill/>
          </a:ln>
        </p:spPr>
      </p:pic>
      <p:cxnSp>
        <p:nvCxnSpPr>
          <p:cNvPr id="369" name="Google Shape;369;p55"/>
          <p:cNvCxnSpPr/>
          <p:nvPr/>
        </p:nvCxnSpPr>
        <p:spPr>
          <a:xfrm>
            <a:off x="5107710" y="2505196"/>
            <a:ext cx="577800" cy="659400"/>
          </a:xfrm>
          <a:prstGeom prst="straightConnector1">
            <a:avLst/>
          </a:prstGeom>
          <a:noFill/>
          <a:ln cap="flat" cmpd="sng" w="9525">
            <a:solidFill>
              <a:srgbClr val="FFFFFF"/>
            </a:solidFill>
            <a:prstDash val="solid"/>
            <a:round/>
            <a:headEnd len="med" w="med" type="none"/>
            <a:tailEnd len="med" w="med" type="none"/>
          </a:ln>
        </p:spPr>
      </p:cxnSp>
      <p:cxnSp>
        <p:nvCxnSpPr>
          <p:cNvPr id="370" name="Google Shape;370;p55"/>
          <p:cNvCxnSpPr/>
          <p:nvPr/>
        </p:nvCxnSpPr>
        <p:spPr>
          <a:xfrm flipH="1">
            <a:off x="3114727" y="2505179"/>
            <a:ext cx="577800" cy="659400"/>
          </a:xfrm>
          <a:prstGeom prst="straightConnector1">
            <a:avLst/>
          </a:prstGeom>
          <a:noFill/>
          <a:ln cap="flat" cmpd="sng" w="9525">
            <a:solidFill>
              <a:srgbClr val="FFFFFF"/>
            </a:solidFill>
            <a:prstDash val="solid"/>
            <a:round/>
            <a:headEnd len="med" w="med" type="none"/>
            <a:tailEnd len="med" w="med" type="none"/>
          </a:ln>
        </p:spPr>
      </p:cxnSp>
      <p:pic>
        <p:nvPicPr>
          <p:cNvPr id="371" name="Google Shape;371;p55"/>
          <p:cNvPicPr preferRelativeResize="0"/>
          <p:nvPr/>
        </p:nvPicPr>
        <p:blipFill>
          <a:blip r:embed="rId13">
            <a:alphaModFix/>
          </a:blip>
          <a:stretch>
            <a:fillRect/>
          </a:stretch>
        </p:blipFill>
        <p:spPr>
          <a:xfrm>
            <a:off x="4539932" y="1701089"/>
            <a:ext cx="626067" cy="581155"/>
          </a:xfrm>
          <a:prstGeom prst="rect">
            <a:avLst/>
          </a:prstGeom>
          <a:noFill/>
          <a:ln>
            <a:noFill/>
          </a:ln>
        </p:spPr>
      </p:pic>
      <p:pic>
        <p:nvPicPr>
          <p:cNvPr id="372" name="Google Shape;372;p55"/>
          <p:cNvPicPr preferRelativeResize="0"/>
          <p:nvPr/>
        </p:nvPicPr>
        <p:blipFill>
          <a:blip r:embed="rId14">
            <a:alphaModFix amt="77000"/>
          </a:blip>
          <a:stretch>
            <a:fillRect/>
          </a:stretch>
        </p:blipFill>
        <p:spPr>
          <a:xfrm>
            <a:off x="2230350" y="549828"/>
            <a:ext cx="1038657" cy="964114"/>
          </a:xfrm>
          <a:prstGeom prst="rect">
            <a:avLst/>
          </a:prstGeom>
          <a:noFill/>
          <a:ln>
            <a:noFill/>
          </a:ln>
        </p:spPr>
      </p:pic>
      <p:sp>
        <p:nvSpPr>
          <p:cNvPr id="373" name="Google Shape;373;p55"/>
          <p:cNvSpPr/>
          <p:nvPr/>
        </p:nvSpPr>
        <p:spPr>
          <a:xfrm>
            <a:off x="3454836" y="702314"/>
            <a:ext cx="412200" cy="6594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51" name="Shape 151"/>
        <p:cNvGrpSpPr/>
        <p:nvPr/>
      </p:nvGrpSpPr>
      <p:grpSpPr>
        <a:xfrm>
          <a:off x="0" y="0"/>
          <a:ext cx="0" cy="0"/>
          <a:chOff x="0" y="0"/>
          <a:chExt cx="0" cy="0"/>
        </a:xfrm>
      </p:grpSpPr>
      <p:sp>
        <p:nvSpPr>
          <p:cNvPr id="152" name="Google Shape;152;p38"/>
          <p:cNvSpPr txBox="1"/>
          <p:nvPr>
            <p:ph type="title"/>
          </p:nvPr>
        </p:nvSpPr>
        <p:spPr>
          <a:xfrm>
            <a:off x="311700" y="1374150"/>
            <a:ext cx="8520600" cy="1628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CHECK-INs</a:t>
            </a:r>
            <a:endParaRPr>
              <a:solidFill>
                <a:srgbClr val="FFFFFF"/>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56"/>
          <p:cNvSpPr txBox="1"/>
          <p:nvPr/>
        </p:nvSpPr>
        <p:spPr>
          <a:xfrm>
            <a:off x="2659950" y="297875"/>
            <a:ext cx="3824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FROM WEB1 to WEB2</a:t>
            </a:r>
            <a:endParaRPr>
              <a:solidFill>
                <a:srgbClr val="FFFFFF"/>
              </a:solidFill>
              <a:latin typeface="Montserrat"/>
              <a:ea typeface="Montserrat"/>
              <a:cs typeface="Montserrat"/>
              <a:sym typeface="Montserrat"/>
            </a:endParaRPr>
          </a:p>
        </p:txBody>
      </p:sp>
      <p:sp>
        <p:nvSpPr>
          <p:cNvPr id="379" name="Google Shape;379;p56"/>
          <p:cNvSpPr/>
          <p:nvPr/>
        </p:nvSpPr>
        <p:spPr>
          <a:xfrm>
            <a:off x="513525" y="1124875"/>
            <a:ext cx="3570300" cy="3390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80" name="Google Shape;380;p56"/>
          <p:cNvPicPr preferRelativeResize="0"/>
          <p:nvPr/>
        </p:nvPicPr>
        <p:blipFill>
          <a:blip r:embed="rId3">
            <a:alphaModFix/>
          </a:blip>
          <a:stretch>
            <a:fillRect/>
          </a:stretch>
        </p:blipFill>
        <p:spPr>
          <a:xfrm>
            <a:off x="1071483" y="3792388"/>
            <a:ext cx="430353" cy="381925"/>
          </a:xfrm>
          <a:prstGeom prst="rect">
            <a:avLst/>
          </a:prstGeom>
          <a:noFill/>
          <a:ln>
            <a:noFill/>
          </a:ln>
        </p:spPr>
      </p:pic>
      <p:pic>
        <p:nvPicPr>
          <p:cNvPr id="381" name="Google Shape;381;p56"/>
          <p:cNvPicPr preferRelativeResize="0"/>
          <p:nvPr/>
        </p:nvPicPr>
        <p:blipFill>
          <a:blip r:embed="rId3">
            <a:alphaModFix/>
          </a:blip>
          <a:stretch>
            <a:fillRect/>
          </a:stretch>
        </p:blipFill>
        <p:spPr>
          <a:xfrm>
            <a:off x="1071483" y="2629363"/>
            <a:ext cx="430353" cy="381925"/>
          </a:xfrm>
          <a:prstGeom prst="rect">
            <a:avLst/>
          </a:prstGeom>
          <a:noFill/>
          <a:ln>
            <a:noFill/>
          </a:ln>
        </p:spPr>
      </p:pic>
      <p:pic>
        <p:nvPicPr>
          <p:cNvPr id="382" name="Google Shape;382;p56"/>
          <p:cNvPicPr preferRelativeResize="0"/>
          <p:nvPr/>
        </p:nvPicPr>
        <p:blipFill>
          <a:blip r:embed="rId3">
            <a:alphaModFix/>
          </a:blip>
          <a:stretch>
            <a:fillRect/>
          </a:stretch>
        </p:blipFill>
        <p:spPr>
          <a:xfrm>
            <a:off x="1071483" y="1466338"/>
            <a:ext cx="430353" cy="381925"/>
          </a:xfrm>
          <a:prstGeom prst="rect">
            <a:avLst/>
          </a:prstGeom>
          <a:noFill/>
          <a:ln>
            <a:noFill/>
          </a:ln>
        </p:spPr>
      </p:pic>
      <p:pic>
        <p:nvPicPr>
          <p:cNvPr id="383" name="Google Shape;383;p56"/>
          <p:cNvPicPr preferRelativeResize="0"/>
          <p:nvPr/>
        </p:nvPicPr>
        <p:blipFill>
          <a:blip r:embed="rId3">
            <a:alphaModFix/>
          </a:blip>
          <a:stretch>
            <a:fillRect/>
          </a:stretch>
        </p:blipFill>
        <p:spPr>
          <a:xfrm>
            <a:off x="3073883" y="1466338"/>
            <a:ext cx="430353" cy="381925"/>
          </a:xfrm>
          <a:prstGeom prst="rect">
            <a:avLst/>
          </a:prstGeom>
          <a:noFill/>
          <a:ln>
            <a:noFill/>
          </a:ln>
        </p:spPr>
      </p:pic>
      <p:pic>
        <p:nvPicPr>
          <p:cNvPr id="384" name="Google Shape;384;p56"/>
          <p:cNvPicPr preferRelativeResize="0"/>
          <p:nvPr/>
        </p:nvPicPr>
        <p:blipFill>
          <a:blip r:embed="rId3">
            <a:alphaModFix/>
          </a:blip>
          <a:stretch>
            <a:fillRect/>
          </a:stretch>
        </p:blipFill>
        <p:spPr>
          <a:xfrm>
            <a:off x="3073883" y="2662113"/>
            <a:ext cx="430353" cy="381925"/>
          </a:xfrm>
          <a:prstGeom prst="rect">
            <a:avLst/>
          </a:prstGeom>
          <a:noFill/>
          <a:ln>
            <a:noFill/>
          </a:ln>
        </p:spPr>
      </p:pic>
      <p:pic>
        <p:nvPicPr>
          <p:cNvPr id="385" name="Google Shape;385;p56"/>
          <p:cNvPicPr preferRelativeResize="0"/>
          <p:nvPr/>
        </p:nvPicPr>
        <p:blipFill>
          <a:blip r:embed="rId3">
            <a:alphaModFix/>
          </a:blip>
          <a:stretch>
            <a:fillRect/>
          </a:stretch>
        </p:blipFill>
        <p:spPr>
          <a:xfrm>
            <a:off x="3073883" y="3792388"/>
            <a:ext cx="430353" cy="381925"/>
          </a:xfrm>
          <a:prstGeom prst="rect">
            <a:avLst/>
          </a:prstGeom>
          <a:noFill/>
          <a:ln>
            <a:noFill/>
          </a:ln>
        </p:spPr>
      </p:pic>
      <p:cxnSp>
        <p:nvCxnSpPr>
          <p:cNvPr id="386" name="Google Shape;386;p56"/>
          <p:cNvCxnSpPr>
            <a:stCxn id="382" idx="3"/>
            <a:endCxn id="383" idx="1"/>
          </p:cNvCxnSpPr>
          <p:nvPr/>
        </p:nvCxnSpPr>
        <p:spPr>
          <a:xfrm>
            <a:off x="1501837" y="1657300"/>
            <a:ext cx="1572000" cy="0"/>
          </a:xfrm>
          <a:prstGeom prst="straightConnector1">
            <a:avLst/>
          </a:prstGeom>
          <a:noFill/>
          <a:ln cap="flat" cmpd="sng" w="9525">
            <a:solidFill>
              <a:schemeClr val="dk2"/>
            </a:solidFill>
            <a:prstDash val="solid"/>
            <a:round/>
            <a:headEnd len="med" w="med" type="none"/>
            <a:tailEnd len="med" w="med" type="none"/>
          </a:ln>
        </p:spPr>
      </p:cxnSp>
      <p:cxnSp>
        <p:nvCxnSpPr>
          <p:cNvPr id="387" name="Google Shape;387;p56"/>
          <p:cNvCxnSpPr>
            <a:stCxn id="382" idx="2"/>
            <a:endCxn id="381" idx="0"/>
          </p:cNvCxnSpPr>
          <p:nvPr/>
        </p:nvCxnSpPr>
        <p:spPr>
          <a:xfrm>
            <a:off x="1286660" y="1848262"/>
            <a:ext cx="0" cy="781200"/>
          </a:xfrm>
          <a:prstGeom prst="straightConnector1">
            <a:avLst/>
          </a:prstGeom>
          <a:noFill/>
          <a:ln cap="flat" cmpd="sng" w="9525">
            <a:solidFill>
              <a:schemeClr val="dk2"/>
            </a:solidFill>
            <a:prstDash val="solid"/>
            <a:round/>
            <a:headEnd len="med" w="med" type="none"/>
            <a:tailEnd len="med" w="med" type="none"/>
          </a:ln>
        </p:spPr>
      </p:cxnSp>
      <p:cxnSp>
        <p:nvCxnSpPr>
          <p:cNvPr id="388" name="Google Shape;388;p56"/>
          <p:cNvCxnSpPr>
            <a:endCxn id="380" idx="0"/>
          </p:cNvCxnSpPr>
          <p:nvPr/>
        </p:nvCxnSpPr>
        <p:spPr>
          <a:xfrm>
            <a:off x="1286660" y="3011188"/>
            <a:ext cx="0" cy="781200"/>
          </a:xfrm>
          <a:prstGeom prst="straightConnector1">
            <a:avLst/>
          </a:prstGeom>
          <a:noFill/>
          <a:ln cap="flat" cmpd="sng" w="9525">
            <a:solidFill>
              <a:schemeClr val="dk2"/>
            </a:solidFill>
            <a:prstDash val="solid"/>
            <a:round/>
            <a:headEnd len="med" w="med" type="none"/>
            <a:tailEnd len="med" w="med" type="none"/>
          </a:ln>
        </p:spPr>
      </p:cxnSp>
      <p:cxnSp>
        <p:nvCxnSpPr>
          <p:cNvPr id="389" name="Google Shape;389;p56"/>
          <p:cNvCxnSpPr>
            <a:stCxn id="380" idx="3"/>
            <a:endCxn id="385" idx="1"/>
          </p:cNvCxnSpPr>
          <p:nvPr/>
        </p:nvCxnSpPr>
        <p:spPr>
          <a:xfrm>
            <a:off x="1501837" y="3983350"/>
            <a:ext cx="1572000" cy="0"/>
          </a:xfrm>
          <a:prstGeom prst="straightConnector1">
            <a:avLst/>
          </a:prstGeom>
          <a:noFill/>
          <a:ln cap="flat" cmpd="sng" w="9525">
            <a:solidFill>
              <a:schemeClr val="dk2"/>
            </a:solidFill>
            <a:prstDash val="solid"/>
            <a:round/>
            <a:headEnd len="med" w="med" type="none"/>
            <a:tailEnd len="med" w="med" type="none"/>
          </a:ln>
        </p:spPr>
      </p:cxnSp>
      <p:cxnSp>
        <p:nvCxnSpPr>
          <p:cNvPr id="390" name="Google Shape;390;p56"/>
          <p:cNvCxnSpPr/>
          <p:nvPr/>
        </p:nvCxnSpPr>
        <p:spPr>
          <a:xfrm rot="10800000">
            <a:off x="3441460" y="3043888"/>
            <a:ext cx="0" cy="748500"/>
          </a:xfrm>
          <a:prstGeom prst="straightConnector1">
            <a:avLst/>
          </a:prstGeom>
          <a:noFill/>
          <a:ln cap="flat" cmpd="sng" w="9525">
            <a:solidFill>
              <a:schemeClr val="dk2"/>
            </a:solidFill>
            <a:prstDash val="solid"/>
            <a:round/>
            <a:headEnd len="med" w="med" type="none"/>
            <a:tailEnd len="med" w="med" type="none"/>
          </a:ln>
        </p:spPr>
      </p:cxnSp>
      <p:cxnSp>
        <p:nvCxnSpPr>
          <p:cNvPr id="391" name="Google Shape;391;p56"/>
          <p:cNvCxnSpPr>
            <a:stCxn id="384" idx="0"/>
            <a:endCxn id="383" idx="2"/>
          </p:cNvCxnSpPr>
          <p:nvPr/>
        </p:nvCxnSpPr>
        <p:spPr>
          <a:xfrm rot="10800000">
            <a:off x="3289060" y="1848213"/>
            <a:ext cx="0" cy="813900"/>
          </a:xfrm>
          <a:prstGeom prst="straightConnector1">
            <a:avLst/>
          </a:prstGeom>
          <a:noFill/>
          <a:ln cap="flat" cmpd="sng" w="9525">
            <a:solidFill>
              <a:schemeClr val="dk2"/>
            </a:solidFill>
            <a:prstDash val="solid"/>
            <a:round/>
            <a:headEnd len="med" w="med" type="none"/>
            <a:tailEnd len="med" w="med" type="none"/>
          </a:ln>
        </p:spPr>
      </p:cxnSp>
      <p:cxnSp>
        <p:nvCxnSpPr>
          <p:cNvPr id="392" name="Google Shape;392;p56"/>
          <p:cNvCxnSpPr>
            <a:stCxn id="381" idx="3"/>
            <a:endCxn id="383" idx="1"/>
          </p:cNvCxnSpPr>
          <p:nvPr/>
        </p:nvCxnSpPr>
        <p:spPr>
          <a:xfrm flipH="1" rot="10800000">
            <a:off x="1501837" y="1657225"/>
            <a:ext cx="1572000" cy="1163100"/>
          </a:xfrm>
          <a:prstGeom prst="straightConnector1">
            <a:avLst/>
          </a:prstGeom>
          <a:noFill/>
          <a:ln cap="flat" cmpd="sng" w="9525">
            <a:solidFill>
              <a:schemeClr val="dk2"/>
            </a:solidFill>
            <a:prstDash val="solid"/>
            <a:round/>
            <a:headEnd len="med" w="med" type="none"/>
            <a:tailEnd len="med" w="med" type="none"/>
          </a:ln>
        </p:spPr>
      </p:cxnSp>
      <p:cxnSp>
        <p:nvCxnSpPr>
          <p:cNvPr id="393" name="Google Shape;393;p56"/>
          <p:cNvCxnSpPr>
            <a:stCxn id="381" idx="3"/>
            <a:endCxn id="385" idx="1"/>
          </p:cNvCxnSpPr>
          <p:nvPr/>
        </p:nvCxnSpPr>
        <p:spPr>
          <a:xfrm>
            <a:off x="1501837" y="2820325"/>
            <a:ext cx="1572000" cy="1163100"/>
          </a:xfrm>
          <a:prstGeom prst="straightConnector1">
            <a:avLst/>
          </a:prstGeom>
          <a:noFill/>
          <a:ln cap="flat" cmpd="sng" w="9525">
            <a:solidFill>
              <a:schemeClr val="dk2"/>
            </a:solidFill>
            <a:prstDash val="solid"/>
            <a:round/>
            <a:headEnd len="med" w="med" type="none"/>
            <a:tailEnd len="med" w="med" type="none"/>
          </a:ln>
        </p:spPr>
      </p:cxnSp>
      <p:cxnSp>
        <p:nvCxnSpPr>
          <p:cNvPr id="394" name="Google Shape;394;p56"/>
          <p:cNvCxnSpPr>
            <a:stCxn id="384" idx="1"/>
            <a:endCxn id="382" idx="3"/>
          </p:cNvCxnSpPr>
          <p:nvPr/>
        </p:nvCxnSpPr>
        <p:spPr>
          <a:xfrm rot="10800000">
            <a:off x="1501883" y="1657275"/>
            <a:ext cx="1572000" cy="1195800"/>
          </a:xfrm>
          <a:prstGeom prst="straightConnector1">
            <a:avLst/>
          </a:prstGeom>
          <a:noFill/>
          <a:ln cap="flat" cmpd="sng" w="9525">
            <a:solidFill>
              <a:schemeClr val="dk2"/>
            </a:solidFill>
            <a:prstDash val="solid"/>
            <a:round/>
            <a:headEnd len="med" w="med" type="none"/>
            <a:tailEnd len="med" w="med" type="none"/>
          </a:ln>
        </p:spPr>
      </p:cxnSp>
      <p:cxnSp>
        <p:nvCxnSpPr>
          <p:cNvPr id="395" name="Google Shape;395;p56"/>
          <p:cNvCxnSpPr>
            <a:stCxn id="384" idx="1"/>
            <a:endCxn id="380" idx="3"/>
          </p:cNvCxnSpPr>
          <p:nvPr/>
        </p:nvCxnSpPr>
        <p:spPr>
          <a:xfrm flipH="1">
            <a:off x="1501883" y="2853075"/>
            <a:ext cx="1572000" cy="1130400"/>
          </a:xfrm>
          <a:prstGeom prst="straightConnector1">
            <a:avLst/>
          </a:prstGeom>
          <a:noFill/>
          <a:ln cap="flat" cmpd="sng" w="9525">
            <a:solidFill>
              <a:schemeClr val="dk2"/>
            </a:solidFill>
            <a:prstDash val="solid"/>
            <a:round/>
            <a:headEnd len="med" w="med" type="none"/>
            <a:tailEnd len="med" w="med" type="none"/>
          </a:ln>
        </p:spPr>
      </p:cxnSp>
      <p:cxnSp>
        <p:nvCxnSpPr>
          <p:cNvPr id="396" name="Google Shape;396;p56"/>
          <p:cNvCxnSpPr>
            <a:stCxn id="382" idx="3"/>
            <a:endCxn id="385" idx="1"/>
          </p:cNvCxnSpPr>
          <p:nvPr/>
        </p:nvCxnSpPr>
        <p:spPr>
          <a:xfrm>
            <a:off x="1501837" y="1657300"/>
            <a:ext cx="1572000" cy="2326200"/>
          </a:xfrm>
          <a:prstGeom prst="straightConnector1">
            <a:avLst/>
          </a:prstGeom>
          <a:noFill/>
          <a:ln cap="flat" cmpd="sng" w="9525">
            <a:solidFill>
              <a:schemeClr val="dk2"/>
            </a:solidFill>
            <a:prstDash val="solid"/>
            <a:round/>
            <a:headEnd len="med" w="med" type="none"/>
            <a:tailEnd len="med" w="med" type="none"/>
          </a:ln>
        </p:spPr>
      </p:cxnSp>
      <p:cxnSp>
        <p:nvCxnSpPr>
          <p:cNvPr id="397" name="Google Shape;397;p56"/>
          <p:cNvCxnSpPr>
            <a:stCxn id="383" idx="1"/>
            <a:endCxn id="380" idx="3"/>
          </p:cNvCxnSpPr>
          <p:nvPr/>
        </p:nvCxnSpPr>
        <p:spPr>
          <a:xfrm flipH="1">
            <a:off x="1501883" y="1657300"/>
            <a:ext cx="1572000" cy="2326200"/>
          </a:xfrm>
          <a:prstGeom prst="straightConnector1">
            <a:avLst/>
          </a:prstGeom>
          <a:noFill/>
          <a:ln cap="flat" cmpd="sng" w="9525">
            <a:solidFill>
              <a:schemeClr val="dk2"/>
            </a:solidFill>
            <a:prstDash val="solid"/>
            <a:round/>
            <a:headEnd len="med" w="med" type="none"/>
            <a:tailEnd len="med" w="med" type="none"/>
          </a:ln>
        </p:spPr>
      </p:cxnSp>
      <p:sp>
        <p:nvSpPr>
          <p:cNvPr id="398" name="Google Shape;398;p56"/>
          <p:cNvSpPr txBox="1"/>
          <p:nvPr/>
        </p:nvSpPr>
        <p:spPr>
          <a:xfrm>
            <a:off x="1356370" y="2961150"/>
            <a:ext cx="1884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000">
                <a:latin typeface="Montserrat"/>
                <a:ea typeface="Montserrat"/>
                <a:cs typeface="Montserrat"/>
                <a:sym typeface="Montserrat"/>
              </a:rPr>
              <a:t>INDEX</a:t>
            </a:r>
            <a:endParaRPr sz="1000">
              <a:latin typeface="Montserrat"/>
              <a:ea typeface="Montserrat"/>
              <a:cs typeface="Montserrat"/>
              <a:sym typeface="Montserrat"/>
            </a:endParaRPr>
          </a:p>
          <a:p>
            <a:pPr indent="0" lvl="0" marL="0" rtl="0" algn="ctr">
              <a:spcBef>
                <a:spcPts val="0"/>
              </a:spcBef>
              <a:spcAft>
                <a:spcPts val="0"/>
              </a:spcAft>
              <a:buNone/>
            </a:pPr>
            <a:r>
              <a:rPr lang="it" sz="1000">
                <a:latin typeface="Montserrat"/>
                <a:ea typeface="Montserrat"/>
                <a:cs typeface="Montserrat"/>
                <a:sym typeface="Montserrat"/>
              </a:rPr>
              <a:t>SERVERS</a:t>
            </a:r>
            <a:endParaRPr sz="1000">
              <a:latin typeface="Montserrat"/>
              <a:ea typeface="Montserrat"/>
              <a:cs typeface="Montserrat"/>
              <a:sym typeface="Montserrat"/>
            </a:endParaRPr>
          </a:p>
        </p:txBody>
      </p:sp>
      <p:sp>
        <p:nvSpPr>
          <p:cNvPr id="399" name="Google Shape;399;p56"/>
          <p:cNvSpPr txBox="1"/>
          <p:nvPr/>
        </p:nvSpPr>
        <p:spPr>
          <a:xfrm>
            <a:off x="1356370" y="786175"/>
            <a:ext cx="18846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000">
                <a:solidFill>
                  <a:srgbClr val="FFFFFF"/>
                </a:solidFill>
                <a:latin typeface="Montserrat"/>
                <a:ea typeface="Montserrat"/>
                <a:cs typeface="Montserrat"/>
                <a:sym typeface="Montserrat"/>
              </a:rPr>
              <a:t>WEB 1</a:t>
            </a:r>
            <a:endParaRPr sz="1000">
              <a:solidFill>
                <a:srgbClr val="FFFFFF"/>
              </a:solidFill>
              <a:latin typeface="Montserrat"/>
              <a:ea typeface="Montserrat"/>
              <a:cs typeface="Montserrat"/>
              <a:sym typeface="Montserrat"/>
            </a:endParaRPr>
          </a:p>
        </p:txBody>
      </p:sp>
      <p:sp>
        <p:nvSpPr>
          <p:cNvPr id="400" name="Google Shape;400;p56"/>
          <p:cNvSpPr txBox="1"/>
          <p:nvPr/>
        </p:nvSpPr>
        <p:spPr>
          <a:xfrm>
            <a:off x="5747470" y="786175"/>
            <a:ext cx="18846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000">
                <a:solidFill>
                  <a:srgbClr val="FFFFFF"/>
                </a:solidFill>
                <a:latin typeface="Montserrat"/>
                <a:ea typeface="Montserrat"/>
                <a:cs typeface="Montserrat"/>
                <a:sym typeface="Montserrat"/>
              </a:rPr>
              <a:t>WEB 2</a:t>
            </a:r>
            <a:endParaRPr sz="1000">
              <a:solidFill>
                <a:srgbClr val="FFFFFF"/>
              </a:solidFill>
              <a:latin typeface="Montserrat"/>
              <a:ea typeface="Montserrat"/>
              <a:cs typeface="Montserrat"/>
              <a:sym typeface="Montserrat"/>
            </a:endParaRPr>
          </a:p>
        </p:txBody>
      </p:sp>
      <p:pic>
        <p:nvPicPr>
          <p:cNvPr id="401" name="Google Shape;401;p56"/>
          <p:cNvPicPr preferRelativeResize="0"/>
          <p:nvPr/>
        </p:nvPicPr>
        <p:blipFill>
          <a:blip r:embed="rId4">
            <a:alphaModFix/>
          </a:blip>
          <a:stretch>
            <a:fillRect/>
          </a:stretch>
        </p:blipFill>
        <p:spPr>
          <a:xfrm>
            <a:off x="715650" y="1442130"/>
            <a:ext cx="430350" cy="430350"/>
          </a:xfrm>
          <a:prstGeom prst="rect">
            <a:avLst/>
          </a:prstGeom>
          <a:noFill/>
          <a:ln>
            <a:noFill/>
          </a:ln>
        </p:spPr>
      </p:pic>
      <p:pic>
        <p:nvPicPr>
          <p:cNvPr id="402" name="Google Shape;402;p56"/>
          <p:cNvPicPr preferRelativeResize="0"/>
          <p:nvPr/>
        </p:nvPicPr>
        <p:blipFill>
          <a:blip r:embed="rId4">
            <a:alphaModFix/>
          </a:blip>
          <a:stretch>
            <a:fillRect/>
          </a:stretch>
        </p:blipFill>
        <p:spPr>
          <a:xfrm>
            <a:off x="715650" y="2661330"/>
            <a:ext cx="430350" cy="430350"/>
          </a:xfrm>
          <a:prstGeom prst="rect">
            <a:avLst/>
          </a:prstGeom>
          <a:noFill/>
          <a:ln>
            <a:noFill/>
          </a:ln>
        </p:spPr>
      </p:pic>
      <p:pic>
        <p:nvPicPr>
          <p:cNvPr id="403" name="Google Shape;403;p56"/>
          <p:cNvPicPr preferRelativeResize="0"/>
          <p:nvPr/>
        </p:nvPicPr>
        <p:blipFill>
          <a:blip r:embed="rId4">
            <a:alphaModFix/>
          </a:blip>
          <a:stretch>
            <a:fillRect/>
          </a:stretch>
        </p:blipFill>
        <p:spPr>
          <a:xfrm>
            <a:off x="715650" y="3804330"/>
            <a:ext cx="430350" cy="430350"/>
          </a:xfrm>
          <a:prstGeom prst="rect">
            <a:avLst/>
          </a:prstGeom>
          <a:noFill/>
          <a:ln>
            <a:noFill/>
          </a:ln>
        </p:spPr>
      </p:pic>
      <p:pic>
        <p:nvPicPr>
          <p:cNvPr id="404" name="Google Shape;404;p56"/>
          <p:cNvPicPr preferRelativeResize="0"/>
          <p:nvPr/>
        </p:nvPicPr>
        <p:blipFill>
          <a:blip r:embed="rId4">
            <a:alphaModFix/>
          </a:blip>
          <a:stretch>
            <a:fillRect/>
          </a:stretch>
        </p:blipFill>
        <p:spPr>
          <a:xfrm>
            <a:off x="3458850" y="3804330"/>
            <a:ext cx="430350" cy="430350"/>
          </a:xfrm>
          <a:prstGeom prst="rect">
            <a:avLst/>
          </a:prstGeom>
          <a:noFill/>
          <a:ln>
            <a:noFill/>
          </a:ln>
        </p:spPr>
      </p:pic>
      <p:pic>
        <p:nvPicPr>
          <p:cNvPr id="405" name="Google Shape;405;p56"/>
          <p:cNvPicPr preferRelativeResize="0"/>
          <p:nvPr/>
        </p:nvPicPr>
        <p:blipFill>
          <a:blip r:embed="rId4">
            <a:alphaModFix/>
          </a:blip>
          <a:stretch>
            <a:fillRect/>
          </a:stretch>
        </p:blipFill>
        <p:spPr>
          <a:xfrm>
            <a:off x="3458850" y="2661330"/>
            <a:ext cx="430350" cy="430350"/>
          </a:xfrm>
          <a:prstGeom prst="rect">
            <a:avLst/>
          </a:prstGeom>
          <a:noFill/>
          <a:ln>
            <a:noFill/>
          </a:ln>
        </p:spPr>
      </p:pic>
      <p:pic>
        <p:nvPicPr>
          <p:cNvPr id="406" name="Google Shape;406;p56"/>
          <p:cNvPicPr preferRelativeResize="0"/>
          <p:nvPr/>
        </p:nvPicPr>
        <p:blipFill>
          <a:blip r:embed="rId4">
            <a:alphaModFix/>
          </a:blip>
          <a:stretch>
            <a:fillRect/>
          </a:stretch>
        </p:blipFill>
        <p:spPr>
          <a:xfrm>
            <a:off x="3458850" y="1442130"/>
            <a:ext cx="430350" cy="430350"/>
          </a:xfrm>
          <a:prstGeom prst="rect">
            <a:avLst/>
          </a:prstGeom>
          <a:noFill/>
          <a:ln>
            <a:noFill/>
          </a:ln>
        </p:spPr>
      </p:pic>
      <p:sp>
        <p:nvSpPr>
          <p:cNvPr id="407" name="Google Shape;407;p56"/>
          <p:cNvSpPr/>
          <p:nvPr/>
        </p:nvSpPr>
        <p:spPr>
          <a:xfrm>
            <a:off x="4897564" y="1124875"/>
            <a:ext cx="3540300" cy="3362100"/>
          </a:xfrm>
          <a:prstGeom prst="roundRect">
            <a:avLst>
              <a:gd fmla="val 16667" name="adj"/>
            </a:avLst>
          </a:pr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56"/>
          <p:cNvSpPr/>
          <p:nvPr/>
        </p:nvSpPr>
        <p:spPr>
          <a:xfrm>
            <a:off x="7079707" y="1324979"/>
            <a:ext cx="961500" cy="937500"/>
          </a:xfrm>
          <a:prstGeom prst="roundRect">
            <a:avLst>
              <a:gd fmla="val 16667" name="adj"/>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09" name="Google Shape;409;p56"/>
          <p:cNvPicPr preferRelativeResize="0"/>
          <p:nvPr/>
        </p:nvPicPr>
        <p:blipFill>
          <a:blip r:embed="rId5">
            <a:alphaModFix/>
          </a:blip>
          <a:stretch>
            <a:fillRect/>
          </a:stretch>
        </p:blipFill>
        <p:spPr>
          <a:xfrm>
            <a:off x="7060166" y="1293339"/>
            <a:ext cx="1000853" cy="1000859"/>
          </a:xfrm>
          <a:prstGeom prst="rect">
            <a:avLst/>
          </a:prstGeom>
          <a:noFill/>
          <a:ln>
            <a:noFill/>
          </a:ln>
        </p:spPr>
      </p:pic>
      <p:sp>
        <p:nvSpPr>
          <p:cNvPr id="410" name="Google Shape;410;p56"/>
          <p:cNvSpPr/>
          <p:nvPr/>
        </p:nvSpPr>
        <p:spPr>
          <a:xfrm>
            <a:off x="5271802" y="1324979"/>
            <a:ext cx="961500" cy="937500"/>
          </a:xfrm>
          <a:prstGeom prst="roundRect">
            <a:avLst>
              <a:gd fmla="val 16667" name="adj"/>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56"/>
          <p:cNvSpPr/>
          <p:nvPr/>
        </p:nvSpPr>
        <p:spPr>
          <a:xfrm>
            <a:off x="7079707" y="2974904"/>
            <a:ext cx="961500" cy="937500"/>
          </a:xfrm>
          <a:prstGeom prst="roundRect">
            <a:avLst>
              <a:gd fmla="val 16667" name="adj"/>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56"/>
          <p:cNvSpPr/>
          <p:nvPr/>
        </p:nvSpPr>
        <p:spPr>
          <a:xfrm>
            <a:off x="5271802" y="2968583"/>
            <a:ext cx="961500" cy="937500"/>
          </a:xfrm>
          <a:prstGeom prst="roundRect">
            <a:avLst>
              <a:gd fmla="val 16667" name="adj"/>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13" name="Google Shape;413;p56"/>
          <p:cNvPicPr preferRelativeResize="0"/>
          <p:nvPr/>
        </p:nvPicPr>
        <p:blipFill>
          <a:blip r:embed="rId6">
            <a:alphaModFix/>
          </a:blip>
          <a:stretch>
            <a:fillRect/>
          </a:stretch>
        </p:blipFill>
        <p:spPr>
          <a:xfrm>
            <a:off x="5329173" y="1370985"/>
            <a:ext cx="845947" cy="845947"/>
          </a:xfrm>
          <a:prstGeom prst="rect">
            <a:avLst/>
          </a:prstGeom>
          <a:noFill/>
          <a:ln>
            <a:noFill/>
          </a:ln>
        </p:spPr>
      </p:pic>
      <p:cxnSp>
        <p:nvCxnSpPr>
          <p:cNvPr id="414" name="Google Shape;414;p56"/>
          <p:cNvCxnSpPr>
            <a:stCxn id="410" idx="2"/>
            <a:endCxn id="412" idx="0"/>
          </p:cNvCxnSpPr>
          <p:nvPr/>
        </p:nvCxnSpPr>
        <p:spPr>
          <a:xfrm>
            <a:off x="5752552" y="2262479"/>
            <a:ext cx="0" cy="706200"/>
          </a:xfrm>
          <a:prstGeom prst="straightConnector1">
            <a:avLst/>
          </a:prstGeom>
          <a:noFill/>
          <a:ln cap="flat" cmpd="sng" w="9525">
            <a:solidFill>
              <a:srgbClr val="000000"/>
            </a:solidFill>
            <a:prstDash val="solid"/>
            <a:round/>
            <a:headEnd len="med" w="med" type="none"/>
            <a:tailEnd len="med" w="med" type="none"/>
          </a:ln>
        </p:spPr>
      </p:cxnSp>
      <p:cxnSp>
        <p:nvCxnSpPr>
          <p:cNvPr id="415" name="Google Shape;415;p56"/>
          <p:cNvCxnSpPr>
            <a:stCxn id="410" idx="3"/>
            <a:endCxn id="408" idx="1"/>
          </p:cNvCxnSpPr>
          <p:nvPr/>
        </p:nvCxnSpPr>
        <p:spPr>
          <a:xfrm>
            <a:off x="6233302" y="1793729"/>
            <a:ext cx="846300" cy="0"/>
          </a:xfrm>
          <a:prstGeom prst="straightConnector1">
            <a:avLst/>
          </a:prstGeom>
          <a:noFill/>
          <a:ln cap="flat" cmpd="sng" w="9525">
            <a:solidFill>
              <a:srgbClr val="000000"/>
            </a:solidFill>
            <a:prstDash val="solid"/>
            <a:round/>
            <a:headEnd len="med" w="med" type="none"/>
            <a:tailEnd len="med" w="med" type="none"/>
          </a:ln>
        </p:spPr>
      </p:cxnSp>
      <p:cxnSp>
        <p:nvCxnSpPr>
          <p:cNvPr id="416" name="Google Shape;416;p56"/>
          <p:cNvCxnSpPr>
            <a:stCxn id="408" idx="2"/>
            <a:endCxn id="411" idx="0"/>
          </p:cNvCxnSpPr>
          <p:nvPr/>
        </p:nvCxnSpPr>
        <p:spPr>
          <a:xfrm>
            <a:off x="7560457" y="2262479"/>
            <a:ext cx="0" cy="712500"/>
          </a:xfrm>
          <a:prstGeom prst="straightConnector1">
            <a:avLst/>
          </a:prstGeom>
          <a:noFill/>
          <a:ln cap="flat" cmpd="sng" w="9525">
            <a:solidFill>
              <a:srgbClr val="000000"/>
            </a:solidFill>
            <a:prstDash val="solid"/>
            <a:round/>
            <a:headEnd len="med" w="med" type="none"/>
            <a:tailEnd len="med" w="med" type="none"/>
          </a:ln>
        </p:spPr>
      </p:cxnSp>
      <p:cxnSp>
        <p:nvCxnSpPr>
          <p:cNvPr id="417" name="Google Shape;417;p56"/>
          <p:cNvCxnSpPr>
            <a:stCxn id="411" idx="1"/>
            <a:endCxn id="412" idx="3"/>
          </p:cNvCxnSpPr>
          <p:nvPr/>
        </p:nvCxnSpPr>
        <p:spPr>
          <a:xfrm rot="10800000">
            <a:off x="6233407" y="3437354"/>
            <a:ext cx="846300" cy="6300"/>
          </a:xfrm>
          <a:prstGeom prst="straightConnector1">
            <a:avLst/>
          </a:prstGeom>
          <a:noFill/>
          <a:ln cap="flat" cmpd="sng" w="9525">
            <a:solidFill>
              <a:srgbClr val="000000"/>
            </a:solidFill>
            <a:prstDash val="solid"/>
            <a:round/>
            <a:headEnd len="med" w="med" type="none"/>
            <a:tailEnd len="med" w="med" type="none"/>
          </a:ln>
        </p:spPr>
      </p:cxnSp>
      <p:cxnSp>
        <p:nvCxnSpPr>
          <p:cNvPr id="418" name="Google Shape;418;p56"/>
          <p:cNvCxnSpPr>
            <a:stCxn id="410" idx="2"/>
            <a:endCxn id="411" idx="0"/>
          </p:cNvCxnSpPr>
          <p:nvPr/>
        </p:nvCxnSpPr>
        <p:spPr>
          <a:xfrm>
            <a:off x="5752552" y="2262479"/>
            <a:ext cx="1807800" cy="712500"/>
          </a:xfrm>
          <a:prstGeom prst="straightConnector1">
            <a:avLst/>
          </a:prstGeom>
          <a:noFill/>
          <a:ln cap="flat" cmpd="sng" w="9525">
            <a:solidFill>
              <a:srgbClr val="000000"/>
            </a:solidFill>
            <a:prstDash val="solid"/>
            <a:round/>
            <a:headEnd len="med" w="med" type="none"/>
            <a:tailEnd len="med" w="med" type="none"/>
          </a:ln>
        </p:spPr>
      </p:cxnSp>
      <p:cxnSp>
        <p:nvCxnSpPr>
          <p:cNvPr id="419" name="Google Shape;419;p56"/>
          <p:cNvCxnSpPr>
            <a:stCxn id="412" idx="0"/>
            <a:endCxn id="408" idx="2"/>
          </p:cNvCxnSpPr>
          <p:nvPr/>
        </p:nvCxnSpPr>
        <p:spPr>
          <a:xfrm flipH="1" rot="10800000">
            <a:off x="5752552" y="2262383"/>
            <a:ext cx="1807800" cy="706200"/>
          </a:xfrm>
          <a:prstGeom prst="straightConnector1">
            <a:avLst/>
          </a:prstGeom>
          <a:noFill/>
          <a:ln cap="flat" cmpd="sng" w="9525">
            <a:solidFill>
              <a:srgbClr val="000000"/>
            </a:solidFill>
            <a:prstDash val="solid"/>
            <a:round/>
            <a:headEnd len="med" w="med" type="none"/>
            <a:tailEnd len="med" w="med" type="none"/>
          </a:ln>
        </p:spPr>
      </p:cxnSp>
      <p:pic>
        <p:nvPicPr>
          <p:cNvPr id="420" name="Google Shape;420;p56"/>
          <p:cNvPicPr preferRelativeResize="0"/>
          <p:nvPr/>
        </p:nvPicPr>
        <p:blipFill>
          <a:blip r:embed="rId7">
            <a:alphaModFix/>
          </a:blip>
          <a:stretch>
            <a:fillRect/>
          </a:stretch>
        </p:blipFill>
        <p:spPr>
          <a:xfrm>
            <a:off x="5891831" y="1920984"/>
            <a:ext cx="341518" cy="341521"/>
          </a:xfrm>
          <a:prstGeom prst="rect">
            <a:avLst/>
          </a:prstGeom>
          <a:noFill/>
          <a:ln>
            <a:noFill/>
          </a:ln>
        </p:spPr>
      </p:pic>
      <p:pic>
        <p:nvPicPr>
          <p:cNvPr id="421" name="Google Shape;421;p56"/>
          <p:cNvPicPr preferRelativeResize="0"/>
          <p:nvPr/>
        </p:nvPicPr>
        <p:blipFill>
          <a:blip r:embed="rId8">
            <a:alphaModFix/>
          </a:blip>
          <a:stretch>
            <a:fillRect/>
          </a:stretch>
        </p:blipFill>
        <p:spPr>
          <a:xfrm>
            <a:off x="5328761" y="3014173"/>
            <a:ext cx="846363" cy="846367"/>
          </a:xfrm>
          <a:prstGeom prst="rect">
            <a:avLst/>
          </a:prstGeom>
          <a:noFill/>
          <a:ln>
            <a:noFill/>
          </a:ln>
        </p:spPr>
      </p:pic>
      <p:pic>
        <p:nvPicPr>
          <p:cNvPr id="422" name="Google Shape;422;p56"/>
          <p:cNvPicPr preferRelativeResize="0"/>
          <p:nvPr/>
        </p:nvPicPr>
        <p:blipFill>
          <a:blip r:embed="rId7">
            <a:alphaModFix/>
          </a:blip>
          <a:stretch>
            <a:fillRect/>
          </a:stretch>
        </p:blipFill>
        <p:spPr>
          <a:xfrm>
            <a:off x="5891831" y="3552961"/>
            <a:ext cx="341518" cy="341521"/>
          </a:xfrm>
          <a:prstGeom prst="rect">
            <a:avLst/>
          </a:prstGeom>
          <a:noFill/>
          <a:ln>
            <a:noFill/>
          </a:ln>
        </p:spPr>
      </p:pic>
      <p:pic>
        <p:nvPicPr>
          <p:cNvPr id="423" name="Google Shape;423;p56"/>
          <p:cNvPicPr preferRelativeResize="0"/>
          <p:nvPr/>
        </p:nvPicPr>
        <p:blipFill>
          <a:blip r:embed="rId9">
            <a:alphaModFix/>
          </a:blip>
          <a:stretch>
            <a:fillRect/>
          </a:stretch>
        </p:blipFill>
        <p:spPr>
          <a:xfrm>
            <a:off x="7137926" y="3020490"/>
            <a:ext cx="846364" cy="846369"/>
          </a:xfrm>
          <a:prstGeom prst="rect">
            <a:avLst/>
          </a:prstGeom>
          <a:noFill/>
          <a:ln>
            <a:noFill/>
          </a:ln>
        </p:spPr>
      </p:pic>
      <p:pic>
        <p:nvPicPr>
          <p:cNvPr id="424" name="Google Shape;424;p56"/>
          <p:cNvPicPr preferRelativeResize="0"/>
          <p:nvPr/>
        </p:nvPicPr>
        <p:blipFill>
          <a:blip r:embed="rId7">
            <a:alphaModFix/>
          </a:blip>
          <a:stretch>
            <a:fillRect/>
          </a:stretch>
        </p:blipFill>
        <p:spPr>
          <a:xfrm>
            <a:off x="7683971" y="3570914"/>
            <a:ext cx="341518" cy="341521"/>
          </a:xfrm>
          <a:prstGeom prst="rect">
            <a:avLst/>
          </a:prstGeom>
          <a:noFill/>
          <a:ln>
            <a:noFill/>
          </a:ln>
        </p:spPr>
      </p:pic>
      <p:pic>
        <p:nvPicPr>
          <p:cNvPr id="425" name="Google Shape;425;p56"/>
          <p:cNvPicPr preferRelativeResize="0"/>
          <p:nvPr/>
        </p:nvPicPr>
        <p:blipFill>
          <a:blip r:embed="rId7">
            <a:alphaModFix/>
          </a:blip>
          <a:stretch>
            <a:fillRect/>
          </a:stretch>
        </p:blipFill>
        <p:spPr>
          <a:xfrm>
            <a:off x="7683971" y="1920984"/>
            <a:ext cx="341518" cy="341521"/>
          </a:xfrm>
          <a:prstGeom prst="rect">
            <a:avLst/>
          </a:prstGeom>
          <a:noFill/>
          <a:ln>
            <a:noFill/>
          </a:ln>
        </p:spPr>
      </p:pic>
      <p:pic>
        <p:nvPicPr>
          <p:cNvPr id="426" name="Google Shape;426;p56"/>
          <p:cNvPicPr preferRelativeResize="0"/>
          <p:nvPr/>
        </p:nvPicPr>
        <p:blipFill>
          <a:blip r:embed="rId10">
            <a:alphaModFix/>
          </a:blip>
          <a:stretch>
            <a:fillRect/>
          </a:stretch>
        </p:blipFill>
        <p:spPr>
          <a:xfrm>
            <a:off x="5294888" y="3894490"/>
            <a:ext cx="401141" cy="401140"/>
          </a:xfrm>
          <a:prstGeom prst="rect">
            <a:avLst/>
          </a:prstGeom>
          <a:noFill/>
          <a:ln>
            <a:noFill/>
          </a:ln>
        </p:spPr>
      </p:pic>
      <p:pic>
        <p:nvPicPr>
          <p:cNvPr id="427" name="Google Shape;427;p56"/>
          <p:cNvPicPr preferRelativeResize="0"/>
          <p:nvPr/>
        </p:nvPicPr>
        <p:blipFill>
          <a:blip r:embed="rId11">
            <a:alphaModFix/>
          </a:blip>
          <a:stretch>
            <a:fillRect/>
          </a:stretch>
        </p:blipFill>
        <p:spPr>
          <a:xfrm>
            <a:off x="5590897" y="3943518"/>
            <a:ext cx="538854" cy="303085"/>
          </a:xfrm>
          <a:prstGeom prst="rect">
            <a:avLst/>
          </a:prstGeom>
          <a:noFill/>
          <a:ln>
            <a:noFill/>
          </a:ln>
        </p:spPr>
      </p:pic>
      <p:pic>
        <p:nvPicPr>
          <p:cNvPr id="428" name="Google Shape;428;p56"/>
          <p:cNvPicPr preferRelativeResize="0"/>
          <p:nvPr/>
        </p:nvPicPr>
        <p:blipFill>
          <a:blip r:embed="rId12">
            <a:alphaModFix/>
          </a:blip>
          <a:stretch>
            <a:fillRect/>
          </a:stretch>
        </p:blipFill>
        <p:spPr>
          <a:xfrm>
            <a:off x="8025496" y="1413967"/>
            <a:ext cx="341504" cy="341504"/>
          </a:xfrm>
          <a:prstGeom prst="rect">
            <a:avLst/>
          </a:prstGeom>
          <a:noFill/>
          <a:ln>
            <a:noFill/>
          </a:ln>
        </p:spPr>
      </p:pic>
      <p:pic>
        <p:nvPicPr>
          <p:cNvPr id="429" name="Google Shape;429;p56"/>
          <p:cNvPicPr preferRelativeResize="0"/>
          <p:nvPr/>
        </p:nvPicPr>
        <p:blipFill>
          <a:blip r:embed="rId13">
            <a:alphaModFix/>
          </a:blip>
          <a:stretch>
            <a:fillRect/>
          </a:stretch>
        </p:blipFill>
        <p:spPr>
          <a:xfrm>
            <a:off x="5399740" y="2024737"/>
            <a:ext cx="242480" cy="215153"/>
          </a:xfrm>
          <a:prstGeom prst="rect">
            <a:avLst/>
          </a:prstGeom>
          <a:noFill/>
          <a:ln>
            <a:noFill/>
          </a:ln>
        </p:spPr>
      </p:pic>
      <p:pic>
        <p:nvPicPr>
          <p:cNvPr id="430" name="Google Shape;430;p56"/>
          <p:cNvPicPr preferRelativeResize="0"/>
          <p:nvPr/>
        </p:nvPicPr>
        <p:blipFill>
          <a:blip r:embed="rId13">
            <a:alphaModFix/>
          </a:blip>
          <a:stretch>
            <a:fillRect/>
          </a:stretch>
        </p:blipFill>
        <p:spPr>
          <a:xfrm>
            <a:off x="5614339" y="2024737"/>
            <a:ext cx="242480" cy="215153"/>
          </a:xfrm>
          <a:prstGeom prst="rect">
            <a:avLst/>
          </a:prstGeom>
          <a:noFill/>
          <a:ln>
            <a:noFill/>
          </a:ln>
        </p:spPr>
      </p:pic>
      <p:sp>
        <p:nvSpPr>
          <p:cNvPr id="431" name="Google Shape;431;p56"/>
          <p:cNvSpPr txBox="1"/>
          <p:nvPr/>
        </p:nvSpPr>
        <p:spPr>
          <a:xfrm>
            <a:off x="6296337" y="3524343"/>
            <a:ext cx="7128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000">
                <a:solidFill>
                  <a:srgbClr val="FFFFFF"/>
                </a:solidFill>
                <a:latin typeface="Montserrat"/>
                <a:ea typeface="Montserrat"/>
                <a:cs typeface="Montserrat"/>
                <a:sym typeface="Montserrat"/>
              </a:rPr>
              <a:t>APPS</a:t>
            </a:r>
            <a:endParaRPr sz="1000">
              <a:solidFill>
                <a:srgbClr val="FFFFFF"/>
              </a:solidFill>
              <a:latin typeface="Montserrat"/>
              <a:ea typeface="Montserrat"/>
              <a:cs typeface="Montserrat"/>
              <a:sym typeface="Montserrat"/>
            </a:endParaRPr>
          </a:p>
        </p:txBody>
      </p:sp>
      <p:pic>
        <p:nvPicPr>
          <p:cNvPr id="432" name="Google Shape;432;p56"/>
          <p:cNvPicPr preferRelativeResize="0"/>
          <p:nvPr/>
        </p:nvPicPr>
        <p:blipFill>
          <a:blip r:embed="rId13">
            <a:alphaModFix/>
          </a:blip>
          <a:stretch>
            <a:fillRect/>
          </a:stretch>
        </p:blipFill>
        <p:spPr>
          <a:xfrm>
            <a:off x="7108114" y="2024737"/>
            <a:ext cx="242480" cy="215153"/>
          </a:xfrm>
          <a:prstGeom prst="rect">
            <a:avLst/>
          </a:prstGeom>
          <a:noFill/>
          <a:ln>
            <a:noFill/>
          </a:ln>
        </p:spPr>
      </p:pic>
      <p:pic>
        <p:nvPicPr>
          <p:cNvPr id="433" name="Google Shape;433;p56"/>
          <p:cNvPicPr preferRelativeResize="0"/>
          <p:nvPr/>
        </p:nvPicPr>
        <p:blipFill>
          <a:blip r:embed="rId13">
            <a:alphaModFix/>
          </a:blip>
          <a:stretch>
            <a:fillRect/>
          </a:stretch>
        </p:blipFill>
        <p:spPr>
          <a:xfrm>
            <a:off x="7322713" y="2024737"/>
            <a:ext cx="242480" cy="215153"/>
          </a:xfrm>
          <a:prstGeom prst="rect">
            <a:avLst/>
          </a:prstGeom>
          <a:noFill/>
          <a:ln>
            <a:noFill/>
          </a:ln>
        </p:spPr>
      </p:pic>
      <p:pic>
        <p:nvPicPr>
          <p:cNvPr id="434" name="Google Shape;434;p56"/>
          <p:cNvPicPr preferRelativeResize="0"/>
          <p:nvPr/>
        </p:nvPicPr>
        <p:blipFill>
          <a:blip r:embed="rId13">
            <a:alphaModFix/>
          </a:blip>
          <a:stretch>
            <a:fillRect/>
          </a:stretch>
        </p:blipFill>
        <p:spPr>
          <a:xfrm>
            <a:off x="7185768" y="3655458"/>
            <a:ext cx="242480" cy="215153"/>
          </a:xfrm>
          <a:prstGeom prst="rect">
            <a:avLst/>
          </a:prstGeom>
          <a:noFill/>
          <a:ln>
            <a:noFill/>
          </a:ln>
        </p:spPr>
      </p:pic>
      <p:pic>
        <p:nvPicPr>
          <p:cNvPr id="435" name="Google Shape;435;p56"/>
          <p:cNvPicPr preferRelativeResize="0"/>
          <p:nvPr/>
        </p:nvPicPr>
        <p:blipFill>
          <a:blip r:embed="rId13">
            <a:alphaModFix/>
          </a:blip>
          <a:stretch>
            <a:fillRect/>
          </a:stretch>
        </p:blipFill>
        <p:spPr>
          <a:xfrm>
            <a:off x="7400367" y="3655458"/>
            <a:ext cx="242480" cy="215153"/>
          </a:xfrm>
          <a:prstGeom prst="rect">
            <a:avLst/>
          </a:prstGeom>
          <a:noFill/>
          <a:ln>
            <a:noFill/>
          </a:ln>
        </p:spPr>
      </p:pic>
      <p:pic>
        <p:nvPicPr>
          <p:cNvPr id="436" name="Google Shape;436;p56"/>
          <p:cNvPicPr preferRelativeResize="0"/>
          <p:nvPr/>
        </p:nvPicPr>
        <p:blipFill>
          <a:blip r:embed="rId13">
            <a:alphaModFix/>
          </a:blip>
          <a:stretch>
            <a:fillRect/>
          </a:stretch>
        </p:blipFill>
        <p:spPr>
          <a:xfrm>
            <a:off x="5322086" y="3655458"/>
            <a:ext cx="242480" cy="215153"/>
          </a:xfrm>
          <a:prstGeom prst="rect">
            <a:avLst/>
          </a:prstGeom>
          <a:noFill/>
          <a:ln>
            <a:noFill/>
          </a:ln>
        </p:spPr>
      </p:pic>
      <p:pic>
        <p:nvPicPr>
          <p:cNvPr id="437" name="Google Shape;437;p56"/>
          <p:cNvPicPr preferRelativeResize="0"/>
          <p:nvPr/>
        </p:nvPicPr>
        <p:blipFill>
          <a:blip r:embed="rId13">
            <a:alphaModFix/>
          </a:blip>
          <a:stretch>
            <a:fillRect/>
          </a:stretch>
        </p:blipFill>
        <p:spPr>
          <a:xfrm>
            <a:off x="5536685" y="3655458"/>
            <a:ext cx="242480" cy="215153"/>
          </a:xfrm>
          <a:prstGeom prst="rect">
            <a:avLst/>
          </a:prstGeom>
          <a:noFill/>
          <a:ln>
            <a:noFill/>
          </a:ln>
        </p:spPr>
      </p:pic>
      <p:pic>
        <p:nvPicPr>
          <p:cNvPr id="438" name="Google Shape;438;p56"/>
          <p:cNvPicPr preferRelativeResize="0"/>
          <p:nvPr/>
        </p:nvPicPr>
        <p:blipFill>
          <a:blip r:embed="rId7">
            <a:alphaModFix/>
          </a:blip>
          <a:stretch>
            <a:fillRect/>
          </a:stretch>
        </p:blipFill>
        <p:spPr>
          <a:xfrm>
            <a:off x="589721" y="1514702"/>
            <a:ext cx="215134" cy="215150"/>
          </a:xfrm>
          <a:prstGeom prst="rect">
            <a:avLst/>
          </a:prstGeom>
          <a:noFill/>
          <a:ln>
            <a:noFill/>
          </a:ln>
        </p:spPr>
      </p:pic>
      <p:pic>
        <p:nvPicPr>
          <p:cNvPr id="439" name="Google Shape;439;p56"/>
          <p:cNvPicPr preferRelativeResize="0"/>
          <p:nvPr/>
        </p:nvPicPr>
        <p:blipFill>
          <a:blip r:embed="rId7">
            <a:alphaModFix/>
          </a:blip>
          <a:stretch>
            <a:fillRect/>
          </a:stretch>
        </p:blipFill>
        <p:spPr>
          <a:xfrm>
            <a:off x="589721" y="2733902"/>
            <a:ext cx="215134" cy="215150"/>
          </a:xfrm>
          <a:prstGeom prst="rect">
            <a:avLst/>
          </a:prstGeom>
          <a:noFill/>
          <a:ln>
            <a:noFill/>
          </a:ln>
        </p:spPr>
      </p:pic>
      <p:pic>
        <p:nvPicPr>
          <p:cNvPr id="440" name="Google Shape;440;p56"/>
          <p:cNvPicPr preferRelativeResize="0"/>
          <p:nvPr/>
        </p:nvPicPr>
        <p:blipFill>
          <a:blip r:embed="rId7">
            <a:alphaModFix/>
          </a:blip>
          <a:stretch>
            <a:fillRect/>
          </a:stretch>
        </p:blipFill>
        <p:spPr>
          <a:xfrm>
            <a:off x="589721" y="3876902"/>
            <a:ext cx="215134" cy="215150"/>
          </a:xfrm>
          <a:prstGeom prst="rect">
            <a:avLst/>
          </a:prstGeom>
          <a:noFill/>
          <a:ln>
            <a:noFill/>
          </a:ln>
        </p:spPr>
      </p:pic>
      <p:pic>
        <p:nvPicPr>
          <p:cNvPr id="441" name="Google Shape;441;p56"/>
          <p:cNvPicPr preferRelativeResize="0"/>
          <p:nvPr/>
        </p:nvPicPr>
        <p:blipFill>
          <a:blip r:embed="rId7">
            <a:alphaModFix/>
          </a:blip>
          <a:stretch>
            <a:fillRect/>
          </a:stretch>
        </p:blipFill>
        <p:spPr>
          <a:xfrm>
            <a:off x="3866321" y="1514702"/>
            <a:ext cx="215135" cy="215150"/>
          </a:xfrm>
          <a:prstGeom prst="rect">
            <a:avLst/>
          </a:prstGeom>
          <a:noFill/>
          <a:ln>
            <a:noFill/>
          </a:ln>
        </p:spPr>
      </p:pic>
      <p:pic>
        <p:nvPicPr>
          <p:cNvPr id="442" name="Google Shape;442;p56"/>
          <p:cNvPicPr preferRelativeResize="0"/>
          <p:nvPr/>
        </p:nvPicPr>
        <p:blipFill>
          <a:blip r:embed="rId7">
            <a:alphaModFix/>
          </a:blip>
          <a:stretch>
            <a:fillRect/>
          </a:stretch>
        </p:blipFill>
        <p:spPr>
          <a:xfrm>
            <a:off x="3866321" y="2733902"/>
            <a:ext cx="215135" cy="215150"/>
          </a:xfrm>
          <a:prstGeom prst="rect">
            <a:avLst/>
          </a:prstGeom>
          <a:noFill/>
          <a:ln>
            <a:noFill/>
          </a:ln>
        </p:spPr>
      </p:pic>
      <p:pic>
        <p:nvPicPr>
          <p:cNvPr id="443" name="Google Shape;443;p56"/>
          <p:cNvPicPr preferRelativeResize="0"/>
          <p:nvPr/>
        </p:nvPicPr>
        <p:blipFill>
          <a:blip r:embed="rId7">
            <a:alphaModFix/>
          </a:blip>
          <a:stretch>
            <a:fillRect/>
          </a:stretch>
        </p:blipFill>
        <p:spPr>
          <a:xfrm>
            <a:off x="3866321" y="3876902"/>
            <a:ext cx="215135" cy="215150"/>
          </a:xfrm>
          <a:prstGeom prst="rect">
            <a:avLst/>
          </a:prstGeom>
          <a:noFill/>
          <a:ln>
            <a:noFill/>
          </a:ln>
        </p:spPr>
      </p:pic>
      <p:pic>
        <p:nvPicPr>
          <p:cNvPr id="444" name="Google Shape;444;p56"/>
          <p:cNvPicPr preferRelativeResize="0"/>
          <p:nvPr/>
        </p:nvPicPr>
        <p:blipFill>
          <a:blip r:embed="rId14">
            <a:alphaModFix/>
          </a:blip>
          <a:stretch>
            <a:fillRect/>
          </a:stretch>
        </p:blipFill>
        <p:spPr>
          <a:xfrm>
            <a:off x="2044725" y="2566375"/>
            <a:ext cx="507875" cy="507875"/>
          </a:xfrm>
          <a:prstGeom prst="rect">
            <a:avLst/>
          </a:prstGeom>
          <a:noFill/>
          <a:ln>
            <a:noFill/>
          </a:ln>
        </p:spPr>
      </p:pic>
      <p:pic>
        <p:nvPicPr>
          <p:cNvPr id="445" name="Google Shape;445;p56"/>
          <p:cNvPicPr preferRelativeResize="0"/>
          <p:nvPr/>
        </p:nvPicPr>
        <p:blipFill>
          <a:blip r:embed="rId15">
            <a:alphaModFix/>
          </a:blip>
          <a:stretch>
            <a:fillRect/>
          </a:stretch>
        </p:blipFill>
        <p:spPr>
          <a:xfrm>
            <a:off x="2088036" y="2189724"/>
            <a:ext cx="421264" cy="4002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57"/>
          <p:cNvSpPr txBox="1"/>
          <p:nvPr/>
        </p:nvSpPr>
        <p:spPr>
          <a:xfrm>
            <a:off x="2513250" y="361450"/>
            <a:ext cx="4117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THE MUSICIAN BUSINESS MODEL TODAY</a:t>
            </a:r>
            <a:endParaRPr>
              <a:solidFill>
                <a:srgbClr val="FFFFFF"/>
              </a:solidFill>
              <a:latin typeface="Montserrat"/>
              <a:ea typeface="Montserrat"/>
              <a:cs typeface="Montserrat"/>
              <a:sym typeface="Montserrat"/>
            </a:endParaRPr>
          </a:p>
        </p:txBody>
      </p:sp>
      <p:cxnSp>
        <p:nvCxnSpPr>
          <p:cNvPr id="451" name="Google Shape;451;p57"/>
          <p:cNvCxnSpPr/>
          <p:nvPr/>
        </p:nvCxnSpPr>
        <p:spPr>
          <a:xfrm rot="10800000">
            <a:off x="848850" y="1126175"/>
            <a:ext cx="0" cy="3395400"/>
          </a:xfrm>
          <a:prstGeom prst="straightConnector1">
            <a:avLst/>
          </a:prstGeom>
          <a:noFill/>
          <a:ln cap="flat" cmpd="sng" w="9525">
            <a:solidFill>
              <a:srgbClr val="FFFFFF"/>
            </a:solidFill>
            <a:prstDash val="solid"/>
            <a:round/>
            <a:headEnd len="med" w="med" type="none"/>
            <a:tailEnd len="med" w="med" type="triangle"/>
          </a:ln>
        </p:spPr>
      </p:cxnSp>
      <p:cxnSp>
        <p:nvCxnSpPr>
          <p:cNvPr id="452" name="Google Shape;452;p57"/>
          <p:cNvCxnSpPr/>
          <p:nvPr/>
        </p:nvCxnSpPr>
        <p:spPr>
          <a:xfrm>
            <a:off x="521075" y="2899525"/>
            <a:ext cx="7824600" cy="0"/>
          </a:xfrm>
          <a:prstGeom prst="straightConnector1">
            <a:avLst/>
          </a:prstGeom>
          <a:noFill/>
          <a:ln cap="flat" cmpd="sng" w="9525">
            <a:solidFill>
              <a:srgbClr val="FFFFFF"/>
            </a:solidFill>
            <a:prstDash val="solid"/>
            <a:round/>
            <a:headEnd len="med" w="med" type="none"/>
            <a:tailEnd len="med" w="med" type="triangle"/>
          </a:ln>
        </p:spPr>
      </p:cxnSp>
      <p:sp>
        <p:nvSpPr>
          <p:cNvPr id="453" name="Google Shape;453;p57"/>
          <p:cNvSpPr txBox="1"/>
          <p:nvPr/>
        </p:nvSpPr>
        <p:spPr>
          <a:xfrm>
            <a:off x="848850" y="983325"/>
            <a:ext cx="1017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rgbClr val="FFFFFF"/>
                </a:solidFill>
                <a:latin typeface="Montserrat"/>
                <a:ea typeface="Montserrat"/>
                <a:cs typeface="Montserrat"/>
                <a:sym typeface="Montserrat"/>
              </a:rPr>
              <a:t>PROFIT</a:t>
            </a:r>
            <a:endParaRPr>
              <a:solidFill>
                <a:srgbClr val="FFFFFF"/>
              </a:solidFill>
              <a:latin typeface="Montserrat"/>
              <a:ea typeface="Montserrat"/>
              <a:cs typeface="Montserrat"/>
              <a:sym typeface="Montserrat"/>
            </a:endParaRPr>
          </a:p>
        </p:txBody>
      </p:sp>
      <p:sp>
        <p:nvSpPr>
          <p:cNvPr id="454" name="Google Shape;454;p57"/>
          <p:cNvSpPr txBox="1"/>
          <p:nvPr/>
        </p:nvSpPr>
        <p:spPr>
          <a:xfrm>
            <a:off x="815225" y="4521575"/>
            <a:ext cx="1017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rgbClr val="FFFFFF"/>
                </a:solidFill>
                <a:latin typeface="Montserrat"/>
                <a:ea typeface="Montserrat"/>
                <a:cs typeface="Montserrat"/>
                <a:sym typeface="Montserrat"/>
              </a:rPr>
              <a:t>LOSS</a:t>
            </a:r>
            <a:endParaRPr>
              <a:solidFill>
                <a:srgbClr val="FFFFFF"/>
              </a:solidFill>
              <a:latin typeface="Montserrat"/>
              <a:ea typeface="Montserrat"/>
              <a:cs typeface="Montserrat"/>
              <a:sym typeface="Montserrat"/>
            </a:endParaRPr>
          </a:p>
        </p:txBody>
      </p:sp>
      <p:sp>
        <p:nvSpPr>
          <p:cNvPr id="455" name="Google Shape;455;p57"/>
          <p:cNvSpPr/>
          <p:nvPr/>
        </p:nvSpPr>
        <p:spPr>
          <a:xfrm>
            <a:off x="2763950" y="3350475"/>
            <a:ext cx="209700" cy="209700"/>
          </a:xfrm>
          <a:prstGeom prst="ellipse">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57"/>
          <p:cNvSpPr/>
          <p:nvPr/>
        </p:nvSpPr>
        <p:spPr>
          <a:xfrm>
            <a:off x="1218875" y="1598975"/>
            <a:ext cx="209700" cy="209700"/>
          </a:xfrm>
          <a:prstGeom prst="ellipse">
            <a:avLst/>
          </a:prstGeom>
          <a:solidFill>
            <a:srgbClr val="00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57"/>
          <p:cNvSpPr/>
          <p:nvPr/>
        </p:nvSpPr>
        <p:spPr>
          <a:xfrm>
            <a:off x="7398700" y="2794675"/>
            <a:ext cx="209700" cy="209700"/>
          </a:xfrm>
          <a:prstGeom prst="ellipse">
            <a:avLst/>
          </a:prstGeom>
          <a:solidFill>
            <a:srgbClr val="D0E0E3"/>
          </a:solidFill>
          <a:ln cap="flat" cmpd="sng" w="952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57"/>
          <p:cNvSpPr/>
          <p:nvPr/>
        </p:nvSpPr>
        <p:spPr>
          <a:xfrm>
            <a:off x="2763950" y="2238875"/>
            <a:ext cx="209700" cy="209700"/>
          </a:xfrm>
          <a:prstGeom prst="ellipse">
            <a:avLst/>
          </a:prstGeom>
          <a:solidFill>
            <a:srgbClr val="00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57"/>
          <p:cNvSpPr/>
          <p:nvPr/>
        </p:nvSpPr>
        <p:spPr>
          <a:xfrm>
            <a:off x="5003075" y="2061225"/>
            <a:ext cx="209700" cy="209700"/>
          </a:xfrm>
          <a:prstGeom prst="ellipse">
            <a:avLst/>
          </a:prstGeom>
          <a:solidFill>
            <a:srgbClr val="00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57"/>
          <p:cNvSpPr/>
          <p:nvPr/>
        </p:nvSpPr>
        <p:spPr>
          <a:xfrm>
            <a:off x="6575825" y="1516050"/>
            <a:ext cx="209700" cy="209700"/>
          </a:xfrm>
          <a:prstGeom prst="ellipse">
            <a:avLst/>
          </a:prstGeom>
          <a:solidFill>
            <a:srgbClr val="00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57"/>
          <p:cNvSpPr txBox="1"/>
          <p:nvPr/>
        </p:nvSpPr>
        <p:spPr>
          <a:xfrm>
            <a:off x="1001250" y="1821525"/>
            <a:ext cx="1436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rgbClr val="FFFFFF"/>
                </a:solidFill>
                <a:latin typeface="Montserrat"/>
                <a:ea typeface="Montserrat"/>
                <a:cs typeface="Montserrat"/>
                <a:sym typeface="Montserrat"/>
              </a:rPr>
              <a:t>MANUFACTURERS</a:t>
            </a:r>
            <a:endParaRPr sz="1000">
              <a:solidFill>
                <a:srgbClr val="FFFFFF"/>
              </a:solidFill>
              <a:latin typeface="Montserrat"/>
              <a:ea typeface="Montserrat"/>
              <a:cs typeface="Montserrat"/>
              <a:sym typeface="Montserrat"/>
            </a:endParaRPr>
          </a:p>
        </p:txBody>
      </p:sp>
      <p:sp>
        <p:nvSpPr>
          <p:cNvPr id="462" name="Google Shape;462;p57"/>
          <p:cNvSpPr txBox="1"/>
          <p:nvPr/>
        </p:nvSpPr>
        <p:spPr>
          <a:xfrm>
            <a:off x="2677650" y="3574125"/>
            <a:ext cx="1436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rgbClr val="FFFFFF"/>
                </a:solidFill>
                <a:latin typeface="Montserrat"/>
                <a:ea typeface="Montserrat"/>
                <a:cs typeface="Montserrat"/>
                <a:sym typeface="Montserrat"/>
              </a:rPr>
              <a:t>MUSICIANS</a:t>
            </a:r>
            <a:endParaRPr sz="1000">
              <a:solidFill>
                <a:srgbClr val="FFFFFF"/>
              </a:solidFill>
              <a:latin typeface="Montserrat"/>
              <a:ea typeface="Montserrat"/>
              <a:cs typeface="Montserrat"/>
              <a:sym typeface="Montserrat"/>
            </a:endParaRPr>
          </a:p>
        </p:txBody>
      </p:sp>
      <p:sp>
        <p:nvSpPr>
          <p:cNvPr id="463" name="Google Shape;463;p57"/>
          <p:cNvSpPr txBox="1"/>
          <p:nvPr/>
        </p:nvSpPr>
        <p:spPr>
          <a:xfrm>
            <a:off x="2860401" y="1666875"/>
            <a:ext cx="1109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rgbClr val="FFFFFF"/>
                </a:solidFill>
                <a:latin typeface="Montserrat"/>
                <a:ea typeface="Montserrat"/>
                <a:cs typeface="Montserrat"/>
                <a:sym typeface="Montserrat"/>
              </a:rPr>
              <a:t>PRODUCTION</a:t>
            </a:r>
            <a:endParaRPr sz="1000">
              <a:solidFill>
                <a:srgbClr val="FFFFFF"/>
              </a:solidFill>
              <a:latin typeface="Montserrat"/>
              <a:ea typeface="Montserrat"/>
              <a:cs typeface="Montserrat"/>
              <a:sym typeface="Montserrat"/>
            </a:endParaRPr>
          </a:p>
          <a:p>
            <a:pPr indent="0" lvl="0" marL="0" rtl="0" algn="l">
              <a:spcBef>
                <a:spcPts val="0"/>
              </a:spcBef>
              <a:spcAft>
                <a:spcPts val="0"/>
              </a:spcAft>
              <a:buNone/>
            </a:pPr>
            <a:r>
              <a:rPr lang="it" sz="1000">
                <a:solidFill>
                  <a:srgbClr val="FFFFFF"/>
                </a:solidFill>
                <a:latin typeface="Montserrat"/>
                <a:ea typeface="Montserrat"/>
                <a:cs typeface="Montserrat"/>
                <a:sym typeface="Montserrat"/>
              </a:rPr>
              <a:t>SERVICES</a:t>
            </a:r>
            <a:endParaRPr sz="1000">
              <a:solidFill>
                <a:srgbClr val="FFFFFF"/>
              </a:solidFill>
              <a:latin typeface="Montserrat"/>
              <a:ea typeface="Montserrat"/>
              <a:cs typeface="Montserrat"/>
              <a:sym typeface="Montserrat"/>
            </a:endParaRPr>
          </a:p>
        </p:txBody>
      </p:sp>
      <p:sp>
        <p:nvSpPr>
          <p:cNvPr id="464" name="Google Shape;464;p57"/>
          <p:cNvSpPr txBox="1"/>
          <p:nvPr/>
        </p:nvSpPr>
        <p:spPr>
          <a:xfrm>
            <a:off x="5136725" y="2224575"/>
            <a:ext cx="18987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rgbClr val="FFFFFF"/>
                </a:solidFill>
                <a:latin typeface="Montserrat"/>
                <a:ea typeface="Montserrat"/>
                <a:cs typeface="Montserrat"/>
                <a:sym typeface="Montserrat"/>
              </a:rPr>
              <a:t>CMO</a:t>
            </a:r>
            <a:endParaRPr sz="1000">
              <a:solidFill>
                <a:srgbClr val="FFFFFF"/>
              </a:solidFill>
              <a:latin typeface="Montserrat"/>
              <a:ea typeface="Montserrat"/>
              <a:cs typeface="Montserrat"/>
              <a:sym typeface="Montserrat"/>
            </a:endParaRPr>
          </a:p>
          <a:p>
            <a:pPr indent="0" lvl="0" marL="0" rtl="0" algn="l">
              <a:spcBef>
                <a:spcPts val="0"/>
              </a:spcBef>
              <a:spcAft>
                <a:spcPts val="0"/>
              </a:spcAft>
              <a:buNone/>
            </a:pPr>
            <a:r>
              <a:rPr lang="it" sz="1000">
                <a:solidFill>
                  <a:srgbClr val="FFFFFF"/>
                </a:solidFill>
                <a:latin typeface="Montserrat"/>
                <a:ea typeface="Montserrat"/>
                <a:cs typeface="Montserrat"/>
                <a:sym typeface="Montserrat"/>
              </a:rPr>
              <a:t>DISTRIBUTORS</a:t>
            </a:r>
            <a:endParaRPr sz="1000">
              <a:solidFill>
                <a:srgbClr val="FFFFFF"/>
              </a:solidFill>
              <a:latin typeface="Montserrat"/>
              <a:ea typeface="Montserrat"/>
              <a:cs typeface="Montserrat"/>
              <a:sym typeface="Montserrat"/>
            </a:endParaRPr>
          </a:p>
          <a:p>
            <a:pPr indent="0" lvl="0" marL="0" rtl="0" algn="l">
              <a:spcBef>
                <a:spcPts val="0"/>
              </a:spcBef>
              <a:spcAft>
                <a:spcPts val="0"/>
              </a:spcAft>
              <a:buNone/>
            </a:pPr>
            <a:r>
              <a:rPr lang="it" sz="1000">
                <a:solidFill>
                  <a:srgbClr val="FFFFFF"/>
                </a:solidFill>
                <a:latin typeface="Montserrat"/>
                <a:ea typeface="Montserrat"/>
                <a:cs typeface="Montserrat"/>
                <a:sym typeface="Montserrat"/>
              </a:rPr>
              <a:t>(Tunecore, Distrokid etc.)</a:t>
            </a:r>
            <a:endParaRPr sz="1000">
              <a:solidFill>
                <a:srgbClr val="FFFFFF"/>
              </a:solidFill>
              <a:latin typeface="Montserrat"/>
              <a:ea typeface="Montserrat"/>
              <a:cs typeface="Montserrat"/>
              <a:sym typeface="Montserrat"/>
            </a:endParaRPr>
          </a:p>
        </p:txBody>
      </p:sp>
      <p:sp>
        <p:nvSpPr>
          <p:cNvPr id="465" name="Google Shape;465;p57"/>
          <p:cNvSpPr txBox="1"/>
          <p:nvPr/>
        </p:nvSpPr>
        <p:spPr>
          <a:xfrm>
            <a:off x="5547500" y="948750"/>
            <a:ext cx="14361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rgbClr val="FFFFFF"/>
                </a:solidFill>
                <a:latin typeface="Montserrat"/>
                <a:ea typeface="Montserrat"/>
                <a:cs typeface="Montserrat"/>
                <a:sym typeface="Montserrat"/>
              </a:rPr>
              <a:t>AGGREGATORS</a:t>
            </a:r>
            <a:endParaRPr sz="1000">
              <a:solidFill>
                <a:srgbClr val="FFFFFF"/>
              </a:solidFill>
              <a:latin typeface="Montserrat"/>
              <a:ea typeface="Montserrat"/>
              <a:cs typeface="Montserrat"/>
              <a:sym typeface="Montserrat"/>
            </a:endParaRPr>
          </a:p>
          <a:p>
            <a:pPr indent="0" lvl="0" marL="0" rtl="0" algn="l">
              <a:spcBef>
                <a:spcPts val="0"/>
              </a:spcBef>
              <a:spcAft>
                <a:spcPts val="0"/>
              </a:spcAft>
              <a:buNone/>
            </a:pPr>
            <a:r>
              <a:rPr lang="it" sz="1000">
                <a:solidFill>
                  <a:srgbClr val="FFFFFF"/>
                </a:solidFill>
                <a:latin typeface="Montserrat"/>
                <a:ea typeface="Montserrat"/>
                <a:cs typeface="Montserrat"/>
                <a:sym typeface="Montserrat"/>
              </a:rPr>
              <a:t>(Spotify etc.)</a:t>
            </a:r>
            <a:endParaRPr sz="1000">
              <a:solidFill>
                <a:srgbClr val="FFFFFF"/>
              </a:solidFill>
              <a:latin typeface="Montserrat"/>
              <a:ea typeface="Montserrat"/>
              <a:cs typeface="Montserrat"/>
              <a:sym typeface="Montserrat"/>
            </a:endParaRPr>
          </a:p>
        </p:txBody>
      </p:sp>
      <p:sp>
        <p:nvSpPr>
          <p:cNvPr id="466" name="Google Shape;466;p57"/>
          <p:cNvSpPr txBox="1"/>
          <p:nvPr/>
        </p:nvSpPr>
        <p:spPr>
          <a:xfrm>
            <a:off x="6708400" y="2987325"/>
            <a:ext cx="1436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rgbClr val="FFFFFF"/>
                </a:solidFill>
                <a:latin typeface="Montserrat"/>
                <a:ea typeface="Montserrat"/>
                <a:cs typeface="Montserrat"/>
                <a:sym typeface="Montserrat"/>
              </a:rPr>
              <a:t>AUDIENCES</a:t>
            </a:r>
            <a:endParaRPr sz="1000">
              <a:solidFill>
                <a:srgbClr val="FFFFFF"/>
              </a:solidFill>
              <a:latin typeface="Montserrat"/>
              <a:ea typeface="Montserrat"/>
              <a:cs typeface="Montserrat"/>
              <a:sym typeface="Montserrat"/>
            </a:endParaRPr>
          </a:p>
        </p:txBody>
      </p:sp>
      <p:cxnSp>
        <p:nvCxnSpPr>
          <p:cNvPr id="467" name="Google Shape;467;p57"/>
          <p:cNvCxnSpPr/>
          <p:nvPr/>
        </p:nvCxnSpPr>
        <p:spPr>
          <a:xfrm>
            <a:off x="1445550" y="2201950"/>
            <a:ext cx="1075500" cy="1131900"/>
          </a:xfrm>
          <a:prstGeom prst="straightConnector1">
            <a:avLst/>
          </a:prstGeom>
          <a:noFill/>
          <a:ln cap="flat" cmpd="sng" w="9525">
            <a:solidFill>
              <a:srgbClr val="FFFFFF"/>
            </a:solidFill>
            <a:prstDash val="solid"/>
            <a:round/>
            <a:headEnd len="med" w="med" type="none"/>
            <a:tailEnd len="med" w="med" type="triangle"/>
          </a:ln>
        </p:spPr>
      </p:cxnSp>
      <p:cxnSp>
        <p:nvCxnSpPr>
          <p:cNvPr id="468" name="Google Shape;468;p57"/>
          <p:cNvCxnSpPr/>
          <p:nvPr/>
        </p:nvCxnSpPr>
        <p:spPr>
          <a:xfrm rot="10800000">
            <a:off x="2796300" y="2503842"/>
            <a:ext cx="0" cy="604200"/>
          </a:xfrm>
          <a:prstGeom prst="straightConnector1">
            <a:avLst/>
          </a:prstGeom>
          <a:noFill/>
          <a:ln cap="flat" cmpd="sng" w="9525">
            <a:solidFill>
              <a:srgbClr val="FFFFFF"/>
            </a:solidFill>
            <a:prstDash val="solid"/>
            <a:round/>
            <a:headEnd len="med" w="med" type="none"/>
            <a:tailEnd len="med" w="med" type="triangle"/>
          </a:ln>
        </p:spPr>
      </p:cxnSp>
      <p:cxnSp>
        <p:nvCxnSpPr>
          <p:cNvPr id="469" name="Google Shape;469;p57"/>
          <p:cNvCxnSpPr/>
          <p:nvPr/>
        </p:nvCxnSpPr>
        <p:spPr>
          <a:xfrm flipH="1" rot="10800000">
            <a:off x="3455600" y="2292750"/>
            <a:ext cx="1361400" cy="746400"/>
          </a:xfrm>
          <a:prstGeom prst="straightConnector1">
            <a:avLst/>
          </a:prstGeom>
          <a:noFill/>
          <a:ln cap="flat" cmpd="sng" w="9525">
            <a:solidFill>
              <a:srgbClr val="FFFFFF"/>
            </a:solidFill>
            <a:prstDash val="solid"/>
            <a:round/>
            <a:headEnd len="med" w="med" type="none"/>
            <a:tailEnd len="med" w="med" type="triangle"/>
          </a:ln>
        </p:spPr>
      </p:cxnSp>
      <p:cxnSp>
        <p:nvCxnSpPr>
          <p:cNvPr id="470" name="Google Shape;470;p57"/>
          <p:cNvCxnSpPr/>
          <p:nvPr/>
        </p:nvCxnSpPr>
        <p:spPr>
          <a:xfrm flipH="1" rot="10800000">
            <a:off x="5378825" y="1748025"/>
            <a:ext cx="1008600" cy="378300"/>
          </a:xfrm>
          <a:prstGeom prst="straightConnector1">
            <a:avLst/>
          </a:prstGeom>
          <a:noFill/>
          <a:ln cap="flat" cmpd="sng" w="9525">
            <a:solidFill>
              <a:srgbClr val="FFFFFF"/>
            </a:solidFill>
            <a:prstDash val="solid"/>
            <a:round/>
            <a:headEnd len="med" w="med" type="none"/>
            <a:tailEnd len="med" w="med" type="triangle"/>
          </a:ln>
        </p:spPr>
      </p:cxnSp>
      <p:cxnSp>
        <p:nvCxnSpPr>
          <p:cNvPr id="471" name="Google Shape;471;p57"/>
          <p:cNvCxnSpPr/>
          <p:nvPr/>
        </p:nvCxnSpPr>
        <p:spPr>
          <a:xfrm>
            <a:off x="7355150" y="1776838"/>
            <a:ext cx="96600" cy="938100"/>
          </a:xfrm>
          <a:prstGeom prst="straightConnector1">
            <a:avLst/>
          </a:prstGeom>
          <a:noFill/>
          <a:ln cap="flat" cmpd="sng" w="9525">
            <a:solidFill>
              <a:srgbClr val="FFFFFF"/>
            </a:solidFill>
            <a:prstDash val="solid"/>
            <a:round/>
            <a:headEnd len="med" w="med" type="triangle"/>
            <a:tailEnd len="med" w="med" type="none"/>
          </a:ln>
        </p:spPr>
      </p:cxnSp>
      <p:sp>
        <p:nvSpPr>
          <p:cNvPr id="472" name="Google Shape;472;p57"/>
          <p:cNvSpPr/>
          <p:nvPr/>
        </p:nvSpPr>
        <p:spPr>
          <a:xfrm>
            <a:off x="3089325" y="3063525"/>
            <a:ext cx="209700" cy="209700"/>
          </a:xfrm>
          <a:prstGeom prst="cube">
            <a:avLst>
              <a:gd fmla="val 25000" name="adj"/>
            </a:avLst>
          </a:prstGeom>
          <a:solidFill>
            <a:srgbClr val="FFFF00"/>
          </a:solidFill>
          <a:ln cap="flat" cmpd="sng" w="9525">
            <a:solidFill>
              <a:schemeClr val="dk2"/>
            </a:solidFill>
            <a:prstDash val="solid"/>
            <a:round/>
            <a:headEnd len="sm" w="sm" type="none"/>
            <a:tailEnd len="sm" w="sm" type="none"/>
          </a:ln>
          <a:effectLst>
            <a:outerShdw blurRad="357188" rotWithShape="0" algn="bl" dist="9525">
              <a:srgbClr val="FF9900">
                <a:alpha val="8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57"/>
          <p:cNvSpPr txBox="1"/>
          <p:nvPr/>
        </p:nvSpPr>
        <p:spPr>
          <a:xfrm>
            <a:off x="3287250" y="3116925"/>
            <a:ext cx="1436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rgbClr val="FFFFFF"/>
                </a:solidFill>
                <a:latin typeface="Montserrat"/>
                <a:ea typeface="Montserrat"/>
                <a:cs typeface="Montserrat"/>
                <a:sym typeface="Montserrat"/>
              </a:rPr>
              <a:t>CONTENT</a:t>
            </a:r>
            <a:endParaRPr sz="1000">
              <a:solidFill>
                <a:srgbClr val="FFFFFF"/>
              </a:solidFill>
              <a:latin typeface="Montserrat"/>
              <a:ea typeface="Montserrat"/>
              <a:cs typeface="Montserrat"/>
              <a:sym typeface="Montserrat"/>
            </a:endParaRPr>
          </a:p>
        </p:txBody>
      </p:sp>
      <p:sp>
        <p:nvSpPr>
          <p:cNvPr id="474" name="Google Shape;474;p57"/>
          <p:cNvSpPr/>
          <p:nvPr/>
        </p:nvSpPr>
        <p:spPr>
          <a:xfrm>
            <a:off x="6878250" y="1230150"/>
            <a:ext cx="209700" cy="209700"/>
          </a:xfrm>
          <a:prstGeom prst="cube">
            <a:avLst>
              <a:gd fmla="val 25000" name="adj"/>
            </a:avLst>
          </a:prstGeom>
          <a:solidFill>
            <a:srgbClr val="FFFF00"/>
          </a:solidFill>
          <a:ln cap="flat" cmpd="sng" w="9525">
            <a:solidFill>
              <a:schemeClr val="dk2"/>
            </a:solidFill>
            <a:prstDash val="solid"/>
            <a:round/>
            <a:headEnd len="sm" w="sm" type="none"/>
            <a:tailEnd len="sm" w="sm" type="none"/>
          </a:ln>
          <a:effectLst>
            <a:outerShdw blurRad="357188" rotWithShape="0" algn="bl" dist="9525">
              <a:srgbClr val="FF9900">
                <a:alpha val="8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57"/>
          <p:cNvSpPr/>
          <p:nvPr/>
        </p:nvSpPr>
        <p:spPr>
          <a:xfrm>
            <a:off x="5180550" y="1725825"/>
            <a:ext cx="209700" cy="209700"/>
          </a:xfrm>
          <a:prstGeom prst="cube">
            <a:avLst>
              <a:gd fmla="val 25000" name="adj"/>
            </a:avLst>
          </a:prstGeom>
          <a:solidFill>
            <a:srgbClr val="FFFF00"/>
          </a:solidFill>
          <a:ln cap="flat" cmpd="sng" w="9525">
            <a:solidFill>
              <a:schemeClr val="dk2"/>
            </a:solidFill>
            <a:prstDash val="solid"/>
            <a:round/>
            <a:headEnd len="sm" w="sm" type="none"/>
            <a:tailEnd len="sm" w="sm" type="none"/>
          </a:ln>
          <a:effectLst>
            <a:outerShdw blurRad="357188" rotWithShape="0" algn="bl" dist="9525">
              <a:srgbClr val="FF9900">
                <a:alpha val="8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57"/>
          <p:cNvSpPr/>
          <p:nvPr/>
        </p:nvSpPr>
        <p:spPr>
          <a:xfrm>
            <a:off x="7183050" y="1382550"/>
            <a:ext cx="209700" cy="209700"/>
          </a:xfrm>
          <a:prstGeom prst="cube">
            <a:avLst>
              <a:gd fmla="val 25000" name="adj"/>
            </a:avLst>
          </a:prstGeom>
          <a:solidFill>
            <a:srgbClr val="FFFF00"/>
          </a:solidFill>
          <a:ln cap="flat" cmpd="sng" w="9525">
            <a:solidFill>
              <a:schemeClr val="dk2"/>
            </a:solidFill>
            <a:prstDash val="solid"/>
            <a:round/>
            <a:headEnd len="sm" w="sm" type="none"/>
            <a:tailEnd len="sm" w="sm" type="none"/>
          </a:ln>
          <a:effectLst>
            <a:outerShdw blurRad="357188" rotWithShape="0" algn="bl" dist="9525">
              <a:srgbClr val="FF9900">
                <a:alpha val="8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57"/>
          <p:cNvSpPr/>
          <p:nvPr/>
        </p:nvSpPr>
        <p:spPr>
          <a:xfrm>
            <a:off x="7183050" y="1077750"/>
            <a:ext cx="209700" cy="209700"/>
          </a:xfrm>
          <a:prstGeom prst="cube">
            <a:avLst>
              <a:gd fmla="val 25000" name="adj"/>
            </a:avLst>
          </a:prstGeom>
          <a:solidFill>
            <a:srgbClr val="FFFF00"/>
          </a:solidFill>
          <a:ln cap="flat" cmpd="sng" w="9525">
            <a:solidFill>
              <a:schemeClr val="dk2"/>
            </a:solidFill>
            <a:prstDash val="solid"/>
            <a:round/>
            <a:headEnd len="sm" w="sm" type="none"/>
            <a:tailEnd len="sm" w="sm" type="none"/>
          </a:ln>
          <a:effectLst>
            <a:outerShdw blurRad="357188" rotWithShape="0" algn="bl" dist="9525">
              <a:srgbClr val="FF9900">
                <a:alpha val="8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78" name="Google Shape;478;p57"/>
          <p:cNvPicPr preferRelativeResize="0"/>
          <p:nvPr/>
        </p:nvPicPr>
        <p:blipFill>
          <a:blip r:embed="rId3">
            <a:alphaModFix/>
          </a:blip>
          <a:stretch>
            <a:fillRect/>
          </a:stretch>
        </p:blipFill>
        <p:spPr>
          <a:xfrm>
            <a:off x="4982551" y="3160125"/>
            <a:ext cx="1361399" cy="662674"/>
          </a:xfrm>
          <a:prstGeom prst="rect">
            <a:avLst/>
          </a:prstGeom>
          <a:noFill/>
          <a:ln>
            <a:noFill/>
          </a:ln>
        </p:spPr>
      </p:pic>
      <p:cxnSp>
        <p:nvCxnSpPr>
          <p:cNvPr id="479" name="Google Shape;479;p57"/>
          <p:cNvCxnSpPr/>
          <p:nvPr/>
        </p:nvCxnSpPr>
        <p:spPr>
          <a:xfrm rot="10800000">
            <a:off x="2948700" y="2562225"/>
            <a:ext cx="0" cy="604200"/>
          </a:xfrm>
          <a:prstGeom prst="straightConnector1">
            <a:avLst/>
          </a:prstGeom>
          <a:noFill/>
          <a:ln cap="flat" cmpd="sng" w="9525">
            <a:solidFill>
              <a:srgbClr val="FFFFFF"/>
            </a:solidFill>
            <a:prstDash val="solid"/>
            <a:round/>
            <a:headEnd len="med" w="med" type="triangle"/>
            <a:tailEnd len="med" w="med"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58"/>
          <p:cNvSpPr txBox="1"/>
          <p:nvPr>
            <p:ph type="title"/>
          </p:nvPr>
        </p:nvSpPr>
        <p:spPr>
          <a:xfrm>
            <a:off x="713075" y="2742600"/>
            <a:ext cx="2661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MUSICIANS</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LABELS</a:t>
            </a:r>
            <a:endParaRPr>
              <a:solidFill>
                <a:srgbClr val="FFFFFF"/>
              </a:solidFill>
              <a:latin typeface="Montserrat"/>
              <a:ea typeface="Montserrat"/>
              <a:cs typeface="Montserrat"/>
              <a:sym typeface="Montserrat"/>
            </a:endParaRPr>
          </a:p>
        </p:txBody>
      </p:sp>
      <p:sp>
        <p:nvSpPr>
          <p:cNvPr id="485" name="Google Shape;485;p58"/>
          <p:cNvSpPr txBox="1"/>
          <p:nvPr>
            <p:ph type="title"/>
          </p:nvPr>
        </p:nvSpPr>
        <p:spPr>
          <a:xfrm>
            <a:off x="5827125" y="2742600"/>
            <a:ext cx="2661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AUDIENCES</a:t>
            </a:r>
            <a:endParaRPr>
              <a:solidFill>
                <a:srgbClr val="FFFFFF"/>
              </a:solidFill>
              <a:latin typeface="Montserrat"/>
              <a:ea typeface="Montserrat"/>
              <a:cs typeface="Montserrat"/>
              <a:sym typeface="Montserrat"/>
            </a:endParaRPr>
          </a:p>
        </p:txBody>
      </p:sp>
      <p:pic>
        <p:nvPicPr>
          <p:cNvPr id="486" name="Google Shape;486;p58"/>
          <p:cNvPicPr preferRelativeResize="0"/>
          <p:nvPr/>
        </p:nvPicPr>
        <p:blipFill>
          <a:blip r:embed="rId3">
            <a:alphaModFix/>
          </a:blip>
          <a:stretch>
            <a:fillRect/>
          </a:stretch>
        </p:blipFill>
        <p:spPr>
          <a:xfrm>
            <a:off x="3181612" y="2038650"/>
            <a:ext cx="2780784" cy="1980599"/>
          </a:xfrm>
          <a:prstGeom prst="rect">
            <a:avLst/>
          </a:prstGeom>
          <a:noFill/>
          <a:ln>
            <a:noFill/>
          </a:ln>
        </p:spPr>
      </p:pic>
      <p:sp>
        <p:nvSpPr>
          <p:cNvPr id="487" name="Google Shape;487;p58"/>
          <p:cNvSpPr txBox="1"/>
          <p:nvPr>
            <p:ph type="title"/>
          </p:nvPr>
        </p:nvSpPr>
        <p:spPr>
          <a:xfrm>
            <a:off x="3127200" y="1142400"/>
            <a:ext cx="2889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GATE-KEEPERS</a:t>
            </a:r>
            <a:endParaRPr>
              <a:solidFill>
                <a:srgbClr val="FFFFFF"/>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59"/>
          <p:cNvSpPr txBox="1"/>
          <p:nvPr>
            <p:ph type="title"/>
          </p:nvPr>
        </p:nvSpPr>
        <p:spPr>
          <a:xfrm>
            <a:off x="311700" y="228540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WEB 3</a:t>
            </a:r>
            <a:endParaRPr>
              <a:solidFill>
                <a:srgbClr val="FFFFFF"/>
              </a:solidFill>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60"/>
          <p:cNvSpPr txBox="1"/>
          <p:nvPr/>
        </p:nvSpPr>
        <p:spPr>
          <a:xfrm>
            <a:off x="2956050" y="132775"/>
            <a:ext cx="3231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FINANCE EVOLUTION</a:t>
            </a:r>
            <a:endParaRPr>
              <a:solidFill>
                <a:srgbClr val="FFFFFF"/>
              </a:solidFill>
              <a:latin typeface="Montserrat"/>
              <a:ea typeface="Montserrat"/>
              <a:cs typeface="Montserrat"/>
              <a:sym typeface="Montserrat"/>
            </a:endParaRPr>
          </a:p>
        </p:txBody>
      </p:sp>
      <p:sp>
        <p:nvSpPr>
          <p:cNvPr id="498" name="Google Shape;498;p60"/>
          <p:cNvSpPr txBox="1"/>
          <p:nvPr/>
        </p:nvSpPr>
        <p:spPr>
          <a:xfrm>
            <a:off x="1089875" y="1012125"/>
            <a:ext cx="1748700" cy="400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WEB 2</a:t>
            </a:r>
            <a:endParaRPr>
              <a:solidFill>
                <a:srgbClr val="FFFFFF"/>
              </a:solidFill>
              <a:latin typeface="Montserrat"/>
              <a:ea typeface="Montserrat"/>
              <a:cs typeface="Montserrat"/>
              <a:sym typeface="Montserrat"/>
            </a:endParaRPr>
          </a:p>
        </p:txBody>
      </p:sp>
      <p:pic>
        <p:nvPicPr>
          <p:cNvPr id="499" name="Google Shape;499;p60"/>
          <p:cNvPicPr preferRelativeResize="0"/>
          <p:nvPr/>
        </p:nvPicPr>
        <p:blipFill>
          <a:blip r:embed="rId3">
            <a:alphaModFix/>
          </a:blip>
          <a:stretch>
            <a:fillRect/>
          </a:stretch>
        </p:blipFill>
        <p:spPr>
          <a:xfrm>
            <a:off x="472472" y="1594178"/>
            <a:ext cx="1146675" cy="1146675"/>
          </a:xfrm>
          <a:prstGeom prst="rect">
            <a:avLst/>
          </a:prstGeom>
          <a:noFill/>
          <a:ln>
            <a:noFill/>
          </a:ln>
        </p:spPr>
      </p:pic>
      <p:pic>
        <p:nvPicPr>
          <p:cNvPr id="500" name="Google Shape;500;p60"/>
          <p:cNvPicPr preferRelativeResize="0"/>
          <p:nvPr/>
        </p:nvPicPr>
        <p:blipFill>
          <a:blip r:embed="rId4">
            <a:alphaModFix/>
          </a:blip>
          <a:stretch>
            <a:fillRect/>
          </a:stretch>
        </p:blipFill>
        <p:spPr>
          <a:xfrm>
            <a:off x="2086675" y="1473463"/>
            <a:ext cx="1447000" cy="1447000"/>
          </a:xfrm>
          <a:prstGeom prst="rect">
            <a:avLst/>
          </a:prstGeom>
          <a:noFill/>
          <a:ln>
            <a:noFill/>
          </a:ln>
        </p:spPr>
      </p:pic>
      <p:sp>
        <p:nvSpPr>
          <p:cNvPr id="501" name="Google Shape;501;p60"/>
          <p:cNvSpPr txBox="1"/>
          <p:nvPr/>
        </p:nvSpPr>
        <p:spPr>
          <a:xfrm>
            <a:off x="6187950" y="1012125"/>
            <a:ext cx="1748700" cy="400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WEB 3</a:t>
            </a:r>
            <a:endParaRPr>
              <a:solidFill>
                <a:srgbClr val="FFFFFF"/>
              </a:solidFill>
              <a:latin typeface="Montserrat"/>
              <a:ea typeface="Montserrat"/>
              <a:cs typeface="Montserrat"/>
              <a:sym typeface="Montserrat"/>
            </a:endParaRPr>
          </a:p>
        </p:txBody>
      </p:sp>
      <p:sp>
        <p:nvSpPr>
          <p:cNvPr id="502" name="Google Shape;502;p60"/>
          <p:cNvSpPr txBox="1"/>
          <p:nvPr/>
        </p:nvSpPr>
        <p:spPr>
          <a:xfrm>
            <a:off x="497713" y="2998900"/>
            <a:ext cx="1096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PROFILE</a:t>
            </a:r>
            <a:endParaRPr>
              <a:solidFill>
                <a:srgbClr val="FFFFFF"/>
              </a:solidFill>
              <a:latin typeface="Montserrat"/>
              <a:ea typeface="Montserrat"/>
              <a:cs typeface="Montserrat"/>
              <a:sym typeface="Montserrat"/>
            </a:endParaRPr>
          </a:p>
        </p:txBody>
      </p:sp>
      <p:sp>
        <p:nvSpPr>
          <p:cNvPr id="503" name="Google Shape;503;p60"/>
          <p:cNvSpPr txBox="1"/>
          <p:nvPr/>
        </p:nvSpPr>
        <p:spPr>
          <a:xfrm>
            <a:off x="2250313" y="2998900"/>
            <a:ext cx="1096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ACCOUNT</a:t>
            </a:r>
            <a:endParaRPr>
              <a:solidFill>
                <a:srgbClr val="FFFFFF"/>
              </a:solidFill>
              <a:latin typeface="Montserrat"/>
              <a:ea typeface="Montserrat"/>
              <a:cs typeface="Montserrat"/>
              <a:sym typeface="Montserrat"/>
            </a:endParaRPr>
          </a:p>
        </p:txBody>
      </p:sp>
      <p:sp>
        <p:nvSpPr>
          <p:cNvPr id="504" name="Google Shape;504;p60"/>
          <p:cNvSpPr txBox="1"/>
          <p:nvPr/>
        </p:nvSpPr>
        <p:spPr>
          <a:xfrm>
            <a:off x="497713" y="3532300"/>
            <a:ext cx="1096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ACTIVITY</a:t>
            </a:r>
            <a:endParaRPr>
              <a:solidFill>
                <a:srgbClr val="FFFFFF"/>
              </a:solidFill>
              <a:latin typeface="Montserrat"/>
              <a:ea typeface="Montserrat"/>
              <a:cs typeface="Montserrat"/>
              <a:sym typeface="Montserrat"/>
            </a:endParaRPr>
          </a:p>
        </p:txBody>
      </p:sp>
      <p:sp>
        <p:nvSpPr>
          <p:cNvPr id="505" name="Google Shape;505;p60"/>
          <p:cNvSpPr txBox="1"/>
          <p:nvPr/>
        </p:nvSpPr>
        <p:spPr>
          <a:xfrm>
            <a:off x="2250313" y="3532300"/>
            <a:ext cx="1096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TXNs</a:t>
            </a:r>
            <a:endParaRPr>
              <a:solidFill>
                <a:srgbClr val="FFFFFF"/>
              </a:solidFill>
              <a:latin typeface="Montserrat"/>
              <a:ea typeface="Montserrat"/>
              <a:cs typeface="Montserrat"/>
              <a:sym typeface="Montserrat"/>
            </a:endParaRPr>
          </a:p>
        </p:txBody>
      </p:sp>
      <p:pic>
        <p:nvPicPr>
          <p:cNvPr id="506" name="Google Shape;506;p60"/>
          <p:cNvPicPr preferRelativeResize="0"/>
          <p:nvPr/>
        </p:nvPicPr>
        <p:blipFill>
          <a:blip r:embed="rId5">
            <a:alphaModFix/>
          </a:blip>
          <a:stretch>
            <a:fillRect/>
          </a:stretch>
        </p:blipFill>
        <p:spPr>
          <a:xfrm>
            <a:off x="5777885" y="1658975"/>
            <a:ext cx="2358774" cy="2358775"/>
          </a:xfrm>
          <a:prstGeom prst="rect">
            <a:avLst/>
          </a:prstGeom>
          <a:noFill/>
          <a:ln>
            <a:noFill/>
          </a:ln>
        </p:spPr>
      </p:pic>
      <p:pic>
        <p:nvPicPr>
          <p:cNvPr id="507" name="Google Shape;507;p60"/>
          <p:cNvPicPr preferRelativeResize="0"/>
          <p:nvPr/>
        </p:nvPicPr>
        <p:blipFill>
          <a:blip r:embed="rId6">
            <a:alphaModFix/>
          </a:blip>
          <a:stretch>
            <a:fillRect/>
          </a:stretch>
        </p:blipFill>
        <p:spPr>
          <a:xfrm>
            <a:off x="7123462" y="3745578"/>
            <a:ext cx="371580" cy="371580"/>
          </a:xfrm>
          <a:prstGeom prst="rect">
            <a:avLst/>
          </a:prstGeom>
          <a:noFill/>
          <a:ln>
            <a:noFill/>
          </a:ln>
        </p:spPr>
      </p:pic>
      <p:pic>
        <p:nvPicPr>
          <p:cNvPr id="508" name="Google Shape;508;p60"/>
          <p:cNvPicPr preferRelativeResize="0"/>
          <p:nvPr/>
        </p:nvPicPr>
        <p:blipFill>
          <a:blip r:embed="rId6">
            <a:alphaModFix/>
          </a:blip>
          <a:stretch>
            <a:fillRect/>
          </a:stretch>
        </p:blipFill>
        <p:spPr>
          <a:xfrm>
            <a:off x="8136645" y="3013210"/>
            <a:ext cx="371580" cy="371580"/>
          </a:xfrm>
          <a:prstGeom prst="rect">
            <a:avLst/>
          </a:prstGeom>
          <a:noFill/>
          <a:ln>
            <a:noFill/>
          </a:ln>
        </p:spPr>
      </p:pic>
      <p:pic>
        <p:nvPicPr>
          <p:cNvPr id="509" name="Google Shape;509;p60"/>
          <p:cNvPicPr preferRelativeResize="0"/>
          <p:nvPr/>
        </p:nvPicPr>
        <p:blipFill>
          <a:blip r:embed="rId6">
            <a:alphaModFix/>
          </a:blip>
          <a:stretch>
            <a:fillRect/>
          </a:stretch>
        </p:blipFill>
        <p:spPr>
          <a:xfrm>
            <a:off x="5560350" y="2920480"/>
            <a:ext cx="276573" cy="276573"/>
          </a:xfrm>
          <a:prstGeom prst="rect">
            <a:avLst/>
          </a:prstGeom>
          <a:noFill/>
          <a:ln>
            <a:noFill/>
          </a:ln>
        </p:spPr>
      </p:pic>
      <p:pic>
        <p:nvPicPr>
          <p:cNvPr id="510" name="Google Shape;510;p60"/>
          <p:cNvPicPr preferRelativeResize="0"/>
          <p:nvPr/>
        </p:nvPicPr>
        <p:blipFill>
          <a:blip r:embed="rId6">
            <a:alphaModFix/>
          </a:blip>
          <a:stretch>
            <a:fillRect/>
          </a:stretch>
        </p:blipFill>
        <p:spPr>
          <a:xfrm>
            <a:off x="7634325" y="2207290"/>
            <a:ext cx="218056" cy="218056"/>
          </a:xfrm>
          <a:prstGeom prst="rect">
            <a:avLst/>
          </a:prstGeom>
          <a:noFill/>
          <a:ln>
            <a:noFill/>
          </a:ln>
        </p:spPr>
      </p:pic>
      <p:pic>
        <p:nvPicPr>
          <p:cNvPr id="511" name="Google Shape;511;p60"/>
          <p:cNvPicPr preferRelativeResize="0"/>
          <p:nvPr/>
        </p:nvPicPr>
        <p:blipFill>
          <a:blip r:embed="rId6">
            <a:alphaModFix/>
          </a:blip>
          <a:stretch>
            <a:fillRect/>
          </a:stretch>
        </p:blipFill>
        <p:spPr>
          <a:xfrm>
            <a:off x="5836932" y="1952186"/>
            <a:ext cx="218056" cy="218056"/>
          </a:xfrm>
          <a:prstGeom prst="rect">
            <a:avLst/>
          </a:prstGeom>
          <a:noFill/>
          <a:ln>
            <a:noFill/>
          </a:ln>
        </p:spPr>
      </p:pic>
      <p:pic>
        <p:nvPicPr>
          <p:cNvPr id="512" name="Google Shape;512;p60"/>
          <p:cNvPicPr preferRelativeResize="0"/>
          <p:nvPr/>
        </p:nvPicPr>
        <p:blipFill>
          <a:blip r:embed="rId6">
            <a:alphaModFix/>
          </a:blip>
          <a:stretch>
            <a:fillRect/>
          </a:stretch>
        </p:blipFill>
        <p:spPr>
          <a:xfrm>
            <a:off x="6895742" y="2353692"/>
            <a:ext cx="218056" cy="218056"/>
          </a:xfrm>
          <a:prstGeom prst="rect">
            <a:avLst/>
          </a:prstGeom>
          <a:noFill/>
          <a:ln>
            <a:noFill/>
          </a:ln>
        </p:spPr>
      </p:pic>
      <p:sp>
        <p:nvSpPr>
          <p:cNvPr id="513" name="Google Shape;513;p60"/>
          <p:cNvSpPr txBox="1"/>
          <p:nvPr/>
        </p:nvSpPr>
        <p:spPr>
          <a:xfrm>
            <a:off x="5870163" y="4180000"/>
            <a:ext cx="2269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PROFILE = ACCOUNT</a:t>
            </a:r>
            <a:endParaRPr>
              <a:solidFill>
                <a:srgbClr val="FFFFFF"/>
              </a:solidFill>
              <a:latin typeface="Montserrat"/>
              <a:ea typeface="Montserrat"/>
              <a:cs typeface="Montserrat"/>
              <a:sym typeface="Montserrat"/>
            </a:endParaRPr>
          </a:p>
        </p:txBody>
      </p:sp>
      <p:sp>
        <p:nvSpPr>
          <p:cNvPr id="514" name="Google Shape;514;p60"/>
          <p:cNvSpPr txBox="1"/>
          <p:nvPr/>
        </p:nvSpPr>
        <p:spPr>
          <a:xfrm>
            <a:off x="5870163" y="4580200"/>
            <a:ext cx="2269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ACTIVITY = TXNs</a:t>
            </a:r>
            <a:endParaRPr>
              <a:solidFill>
                <a:srgbClr val="FFFFFF"/>
              </a:solidFill>
              <a:latin typeface="Montserrat"/>
              <a:ea typeface="Montserrat"/>
              <a:cs typeface="Montserrat"/>
              <a:sym typeface="Montserrat"/>
            </a:endParaRPr>
          </a:p>
        </p:txBody>
      </p:sp>
      <p:cxnSp>
        <p:nvCxnSpPr>
          <p:cNvPr id="515" name="Google Shape;515;p60"/>
          <p:cNvCxnSpPr/>
          <p:nvPr/>
        </p:nvCxnSpPr>
        <p:spPr>
          <a:xfrm>
            <a:off x="1951050" y="1694625"/>
            <a:ext cx="0" cy="2184300"/>
          </a:xfrm>
          <a:prstGeom prst="straightConnector1">
            <a:avLst/>
          </a:prstGeom>
          <a:noFill/>
          <a:ln cap="flat" cmpd="sng" w="9525">
            <a:solidFill>
              <a:srgbClr val="FFFFFF"/>
            </a:solidFill>
            <a:prstDash val="solid"/>
            <a:round/>
            <a:headEnd len="med" w="med" type="none"/>
            <a:tailEnd len="med" w="med" type="non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61"/>
          <p:cNvSpPr/>
          <p:nvPr/>
        </p:nvSpPr>
        <p:spPr>
          <a:xfrm>
            <a:off x="815125" y="1063900"/>
            <a:ext cx="1748700" cy="39354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61"/>
          <p:cNvSpPr txBox="1"/>
          <p:nvPr/>
        </p:nvSpPr>
        <p:spPr>
          <a:xfrm>
            <a:off x="2956050" y="132775"/>
            <a:ext cx="3231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FUNDING EVOLUTION</a:t>
            </a:r>
            <a:endParaRPr>
              <a:solidFill>
                <a:srgbClr val="FFFFFF"/>
              </a:solidFill>
              <a:latin typeface="Montserrat"/>
              <a:ea typeface="Montserrat"/>
              <a:cs typeface="Montserrat"/>
              <a:sym typeface="Montserrat"/>
            </a:endParaRPr>
          </a:p>
        </p:txBody>
      </p:sp>
      <p:sp>
        <p:nvSpPr>
          <p:cNvPr id="522" name="Google Shape;522;p61"/>
          <p:cNvSpPr/>
          <p:nvPr/>
        </p:nvSpPr>
        <p:spPr>
          <a:xfrm>
            <a:off x="927125" y="1744175"/>
            <a:ext cx="1475700" cy="918300"/>
          </a:xfrm>
          <a:prstGeom prst="flowChartAlternateProcess">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200">
                <a:latin typeface="Montserrat"/>
                <a:ea typeface="Montserrat"/>
                <a:cs typeface="Montserrat"/>
                <a:sym typeface="Montserrat"/>
              </a:rPr>
              <a:t>STOCK MARKET</a:t>
            </a:r>
            <a:endParaRPr sz="1200">
              <a:latin typeface="Montserrat"/>
              <a:ea typeface="Montserrat"/>
              <a:cs typeface="Montserrat"/>
              <a:sym typeface="Montserrat"/>
            </a:endParaRPr>
          </a:p>
        </p:txBody>
      </p:sp>
      <p:sp>
        <p:nvSpPr>
          <p:cNvPr id="523" name="Google Shape;523;p61"/>
          <p:cNvSpPr txBox="1"/>
          <p:nvPr/>
        </p:nvSpPr>
        <p:spPr>
          <a:xfrm>
            <a:off x="927125" y="1342800"/>
            <a:ext cx="14757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200">
                <a:solidFill>
                  <a:srgbClr val="FFFFFF"/>
                </a:solidFill>
                <a:latin typeface="Montserrat"/>
                <a:ea typeface="Montserrat"/>
                <a:cs typeface="Montserrat"/>
                <a:sym typeface="Montserrat"/>
              </a:rPr>
              <a:t>Corporate</a:t>
            </a:r>
            <a:endParaRPr sz="1200">
              <a:solidFill>
                <a:srgbClr val="FFFFFF"/>
              </a:solidFill>
              <a:latin typeface="Montserrat"/>
              <a:ea typeface="Montserrat"/>
              <a:cs typeface="Montserrat"/>
              <a:sym typeface="Montserrat"/>
            </a:endParaRPr>
          </a:p>
        </p:txBody>
      </p:sp>
      <p:sp>
        <p:nvSpPr>
          <p:cNvPr id="524" name="Google Shape;524;p61"/>
          <p:cNvSpPr txBox="1"/>
          <p:nvPr/>
        </p:nvSpPr>
        <p:spPr>
          <a:xfrm>
            <a:off x="791425" y="3895350"/>
            <a:ext cx="17487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200">
                <a:solidFill>
                  <a:srgbClr val="FFFFFF"/>
                </a:solidFill>
                <a:latin typeface="Montserrat"/>
                <a:ea typeface="Montserrat"/>
                <a:cs typeface="Montserrat"/>
                <a:sym typeface="Montserrat"/>
              </a:rPr>
              <a:t>Small Time</a:t>
            </a:r>
            <a:endParaRPr sz="1200">
              <a:solidFill>
                <a:srgbClr val="FFFFFF"/>
              </a:solidFill>
              <a:latin typeface="Montserrat"/>
              <a:ea typeface="Montserrat"/>
              <a:cs typeface="Montserrat"/>
              <a:sym typeface="Montserrat"/>
            </a:endParaRPr>
          </a:p>
        </p:txBody>
      </p:sp>
      <p:sp>
        <p:nvSpPr>
          <p:cNvPr id="525" name="Google Shape;525;p61"/>
          <p:cNvSpPr txBox="1"/>
          <p:nvPr/>
        </p:nvSpPr>
        <p:spPr>
          <a:xfrm>
            <a:off x="815075" y="652775"/>
            <a:ext cx="1748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Traditional</a:t>
            </a:r>
            <a:endParaRPr>
              <a:solidFill>
                <a:srgbClr val="FFFFFF"/>
              </a:solidFill>
              <a:latin typeface="Montserrat"/>
              <a:ea typeface="Montserrat"/>
              <a:cs typeface="Montserrat"/>
              <a:sym typeface="Montserrat"/>
            </a:endParaRPr>
          </a:p>
        </p:txBody>
      </p:sp>
      <p:sp>
        <p:nvSpPr>
          <p:cNvPr id="526" name="Google Shape;526;p61"/>
          <p:cNvSpPr txBox="1"/>
          <p:nvPr/>
        </p:nvSpPr>
        <p:spPr>
          <a:xfrm>
            <a:off x="3660575" y="652775"/>
            <a:ext cx="1761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Kickstarter Model </a:t>
            </a:r>
            <a:endParaRPr>
              <a:solidFill>
                <a:srgbClr val="FFFFFF"/>
              </a:solidFill>
              <a:latin typeface="Montserrat"/>
              <a:ea typeface="Montserrat"/>
              <a:cs typeface="Montserrat"/>
              <a:sym typeface="Montserrat"/>
            </a:endParaRPr>
          </a:p>
        </p:txBody>
      </p:sp>
      <p:sp>
        <p:nvSpPr>
          <p:cNvPr id="527" name="Google Shape;527;p61"/>
          <p:cNvSpPr/>
          <p:nvPr/>
        </p:nvSpPr>
        <p:spPr>
          <a:xfrm>
            <a:off x="927925" y="4264650"/>
            <a:ext cx="1475700" cy="527700"/>
          </a:xfrm>
          <a:prstGeom prst="flowChartAlternateProcess">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200">
                <a:latin typeface="Montserrat"/>
                <a:ea typeface="Montserrat"/>
                <a:cs typeface="Montserrat"/>
                <a:sym typeface="Montserrat"/>
              </a:rPr>
              <a:t>FRIENDS &amp; FAMILY</a:t>
            </a:r>
            <a:endParaRPr sz="1200">
              <a:latin typeface="Montserrat"/>
              <a:ea typeface="Montserrat"/>
              <a:cs typeface="Montserrat"/>
              <a:sym typeface="Montserrat"/>
            </a:endParaRPr>
          </a:p>
        </p:txBody>
      </p:sp>
      <p:sp>
        <p:nvSpPr>
          <p:cNvPr id="528" name="Google Shape;528;p61"/>
          <p:cNvSpPr txBox="1"/>
          <p:nvPr/>
        </p:nvSpPr>
        <p:spPr>
          <a:xfrm>
            <a:off x="790625" y="2846950"/>
            <a:ext cx="17487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200">
                <a:solidFill>
                  <a:srgbClr val="FFFFFF"/>
                </a:solidFill>
                <a:latin typeface="Montserrat"/>
                <a:ea typeface="Montserrat"/>
                <a:cs typeface="Montserrat"/>
                <a:sym typeface="Montserrat"/>
              </a:rPr>
              <a:t>Startup</a:t>
            </a:r>
            <a:endParaRPr sz="1200">
              <a:solidFill>
                <a:srgbClr val="FFFFFF"/>
              </a:solidFill>
              <a:latin typeface="Montserrat"/>
              <a:ea typeface="Montserrat"/>
              <a:cs typeface="Montserrat"/>
              <a:sym typeface="Montserrat"/>
            </a:endParaRPr>
          </a:p>
        </p:txBody>
      </p:sp>
      <p:sp>
        <p:nvSpPr>
          <p:cNvPr id="529" name="Google Shape;529;p61"/>
          <p:cNvSpPr/>
          <p:nvPr/>
        </p:nvSpPr>
        <p:spPr>
          <a:xfrm>
            <a:off x="927925" y="3232238"/>
            <a:ext cx="1475700" cy="527700"/>
          </a:xfrm>
          <a:prstGeom prst="flowChartAlternateProcess">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200">
                <a:latin typeface="Montserrat"/>
                <a:ea typeface="Montserrat"/>
                <a:cs typeface="Montserrat"/>
                <a:sym typeface="Montserrat"/>
              </a:rPr>
              <a:t>ANGEL INVESTOR </a:t>
            </a:r>
            <a:endParaRPr sz="1200">
              <a:latin typeface="Montserrat"/>
              <a:ea typeface="Montserrat"/>
              <a:cs typeface="Montserrat"/>
              <a:sym typeface="Montserrat"/>
            </a:endParaRPr>
          </a:p>
        </p:txBody>
      </p:sp>
      <p:sp>
        <p:nvSpPr>
          <p:cNvPr id="530" name="Google Shape;530;p61"/>
          <p:cNvSpPr/>
          <p:nvPr/>
        </p:nvSpPr>
        <p:spPr>
          <a:xfrm>
            <a:off x="3672825" y="1063900"/>
            <a:ext cx="1748700" cy="39354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61"/>
          <p:cNvSpPr/>
          <p:nvPr/>
        </p:nvSpPr>
        <p:spPr>
          <a:xfrm>
            <a:off x="3785625" y="1712100"/>
            <a:ext cx="1475700" cy="2064900"/>
          </a:xfrm>
          <a:prstGeom prst="flowChartAlternateProcess">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200">
                <a:latin typeface="Montserrat"/>
                <a:ea typeface="Montserrat"/>
                <a:cs typeface="Montserrat"/>
                <a:sym typeface="Montserrat"/>
              </a:rPr>
              <a:t>EQUITY CROWD</a:t>
            </a:r>
            <a:endParaRPr sz="1200">
              <a:latin typeface="Montserrat"/>
              <a:ea typeface="Montserrat"/>
              <a:cs typeface="Montserrat"/>
              <a:sym typeface="Montserrat"/>
            </a:endParaRPr>
          </a:p>
          <a:p>
            <a:pPr indent="0" lvl="0" marL="0" rtl="0" algn="ctr">
              <a:spcBef>
                <a:spcPts val="0"/>
              </a:spcBef>
              <a:spcAft>
                <a:spcPts val="0"/>
              </a:spcAft>
              <a:buNone/>
            </a:pPr>
            <a:r>
              <a:rPr lang="it" sz="1200">
                <a:latin typeface="Montserrat"/>
                <a:ea typeface="Montserrat"/>
                <a:cs typeface="Montserrat"/>
                <a:sym typeface="Montserrat"/>
              </a:rPr>
              <a:t>FUNDING</a:t>
            </a:r>
            <a:endParaRPr sz="1200">
              <a:latin typeface="Montserrat"/>
              <a:ea typeface="Montserrat"/>
              <a:cs typeface="Montserrat"/>
              <a:sym typeface="Montserrat"/>
            </a:endParaRPr>
          </a:p>
        </p:txBody>
      </p:sp>
      <p:sp>
        <p:nvSpPr>
          <p:cNvPr id="532" name="Google Shape;532;p61"/>
          <p:cNvSpPr txBox="1"/>
          <p:nvPr/>
        </p:nvSpPr>
        <p:spPr>
          <a:xfrm>
            <a:off x="3785625" y="1190400"/>
            <a:ext cx="14757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200">
                <a:solidFill>
                  <a:srgbClr val="FFFFFF"/>
                </a:solidFill>
                <a:latin typeface="Montserrat"/>
                <a:ea typeface="Montserrat"/>
                <a:cs typeface="Montserrat"/>
                <a:sym typeface="Montserrat"/>
              </a:rPr>
              <a:t>Corporate/</a:t>
            </a:r>
            <a:endParaRPr sz="1200">
              <a:solidFill>
                <a:srgbClr val="FFFFFF"/>
              </a:solidFill>
              <a:latin typeface="Montserrat"/>
              <a:ea typeface="Montserrat"/>
              <a:cs typeface="Montserrat"/>
              <a:sym typeface="Montserrat"/>
            </a:endParaRPr>
          </a:p>
          <a:p>
            <a:pPr indent="0" lvl="0" marL="0" rtl="0" algn="ctr">
              <a:spcBef>
                <a:spcPts val="0"/>
              </a:spcBef>
              <a:spcAft>
                <a:spcPts val="0"/>
              </a:spcAft>
              <a:buNone/>
            </a:pPr>
            <a:r>
              <a:rPr lang="it" sz="1200">
                <a:solidFill>
                  <a:srgbClr val="FFFFFF"/>
                </a:solidFill>
                <a:latin typeface="Montserrat"/>
                <a:ea typeface="Montserrat"/>
                <a:cs typeface="Montserrat"/>
                <a:sym typeface="Montserrat"/>
              </a:rPr>
              <a:t>Startup</a:t>
            </a:r>
            <a:endParaRPr sz="1200">
              <a:solidFill>
                <a:srgbClr val="FFFFFF"/>
              </a:solidFill>
              <a:latin typeface="Montserrat"/>
              <a:ea typeface="Montserrat"/>
              <a:cs typeface="Montserrat"/>
              <a:sym typeface="Montserrat"/>
            </a:endParaRPr>
          </a:p>
        </p:txBody>
      </p:sp>
      <p:sp>
        <p:nvSpPr>
          <p:cNvPr id="533" name="Google Shape;533;p61"/>
          <p:cNvSpPr txBox="1"/>
          <p:nvPr/>
        </p:nvSpPr>
        <p:spPr>
          <a:xfrm>
            <a:off x="3649125" y="3895350"/>
            <a:ext cx="17487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200">
                <a:solidFill>
                  <a:srgbClr val="FFFFFF"/>
                </a:solidFill>
                <a:latin typeface="Montserrat"/>
                <a:ea typeface="Montserrat"/>
                <a:cs typeface="Montserrat"/>
                <a:sym typeface="Montserrat"/>
              </a:rPr>
              <a:t>Small Time</a:t>
            </a:r>
            <a:endParaRPr sz="1200">
              <a:solidFill>
                <a:srgbClr val="FFFFFF"/>
              </a:solidFill>
              <a:latin typeface="Montserrat"/>
              <a:ea typeface="Montserrat"/>
              <a:cs typeface="Montserrat"/>
              <a:sym typeface="Montserrat"/>
            </a:endParaRPr>
          </a:p>
        </p:txBody>
      </p:sp>
      <p:sp>
        <p:nvSpPr>
          <p:cNvPr id="534" name="Google Shape;534;p61"/>
          <p:cNvSpPr/>
          <p:nvPr/>
        </p:nvSpPr>
        <p:spPr>
          <a:xfrm>
            <a:off x="3785625" y="4264650"/>
            <a:ext cx="1475700" cy="527700"/>
          </a:xfrm>
          <a:prstGeom prst="flowChartAlternateProcess">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200">
                <a:latin typeface="Montserrat"/>
                <a:ea typeface="Montserrat"/>
                <a:cs typeface="Montserrat"/>
                <a:sym typeface="Montserrat"/>
              </a:rPr>
              <a:t>CROWD</a:t>
            </a:r>
            <a:endParaRPr sz="1200">
              <a:latin typeface="Montserrat"/>
              <a:ea typeface="Montserrat"/>
              <a:cs typeface="Montserrat"/>
              <a:sym typeface="Montserrat"/>
            </a:endParaRPr>
          </a:p>
          <a:p>
            <a:pPr indent="0" lvl="0" marL="0" rtl="0" algn="ctr">
              <a:spcBef>
                <a:spcPts val="0"/>
              </a:spcBef>
              <a:spcAft>
                <a:spcPts val="0"/>
              </a:spcAft>
              <a:buNone/>
            </a:pPr>
            <a:r>
              <a:rPr lang="it" sz="1200">
                <a:latin typeface="Montserrat"/>
                <a:ea typeface="Montserrat"/>
                <a:cs typeface="Montserrat"/>
                <a:sym typeface="Montserrat"/>
              </a:rPr>
              <a:t>FUNDING </a:t>
            </a:r>
            <a:endParaRPr sz="1200">
              <a:latin typeface="Montserrat"/>
              <a:ea typeface="Montserrat"/>
              <a:cs typeface="Montserrat"/>
              <a:sym typeface="Montserrat"/>
            </a:endParaRPr>
          </a:p>
        </p:txBody>
      </p:sp>
      <p:sp>
        <p:nvSpPr>
          <p:cNvPr id="535" name="Google Shape;535;p61"/>
          <p:cNvSpPr txBox="1"/>
          <p:nvPr/>
        </p:nvSpPr>
        <p:spPr>
          <a:xfrm>
            <a:off x="6506825" y="652775"/>
            <a:ext cx="1761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WEB3 / Crypto</a:t>
            </a:r>
            <a:endParaRPr>
              <a:solidFill>
                <a:srgbClr val="FFFFFF"/>
              </a:solidFill>
              <a:latin typeface="Montserrat"/>
              <a:ea typeface="Montserrat"/>
              <a:cs typeface="Montserrat"/>
              <a:sym typeface="Montserrat"/>
            </a:endParaRPr>
          </a:p>
        </p:txBody>
      </p:sp>
      <p:sp>
        <p:nvSpPr>
          <p:cNvPr id="536" name="Google Shape;536;p61"/>
          <p:cNvSpPr/>
          <p:nvPr/>
        </p:nvSpPr>
        <p:spPr>
          <a:xfrm>
            <a:off x="6506825" y="1063900"/>
            <a:ext cx="1748700" cy="39354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61"/>
          <p:cNvSpPr/>
          <p:nvPr/>
        </p:nvSpPr>
        <p:spPr>
          <a:xfrm>
            <a:off x="6643325" y="1929300"/>
            <a:ext cx="1475700" cy="2863200"/>
          </a:xfrm>
          <a:prstGeom prst="flowChartAlternateProcess">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200">
                <a:latin typeface="Montserrat"/>
                <a:ea typeface="Montserrat"/>
                <a:cs typeface="Montserrat"/>
                <a:sym typeface="Montserrat"/>
              </a:rPr>
              <a:t>NFT sales</a:t>
            </a:r>
            <a:endParaRPr sz="1200">
              <a:latin typeface="Montserrat"/>
              <a:ea typeface="Montserrat"/>
              <a:cs typeface="Montserrat"/>
              <a:sym typeface="Montserrat"/>
            </a:endParaRPr>
          </a:p>
          <a:p>
            <a:pPr indent="0" lvl="0" marL="0" rtl="0" algn="l">
              <a:spcBef>
                <a:spcPts val="0"/>
              </a:spcBef>
              <a:spcAft>
                <a:spcPts val="0"/>
              </a:spcAft>
              <a:buNone/>
            </a:pPr>
            <a:r>
              <a:t/>
            </a:r>
            <a:endParaRPr sz="1200">
              <a:latin typeface="Montserrat"/>
              <a:ea typeface="Montserrat"/>
              <a:cs typeface="Montserrat"/>
              <a:sym typeface="Montserrat"/>
            </a:endParaRPr>
          </a:p>
          <a:p>
            <a:pPr indent="0" lvl="0" marL="0" rtl="0" algn="ctr">
              <a:spcBef>
                <a:spcPts val="0"/>
              </a:spcBef>
              <a:spcAft>
                <a:spcPts val="0"/>
              </a:spcAft>
              <a:buNone/>
            </a:pPr>
            <a:r>
              <a:rPr lang="it" sz="1200">
                <a:latin typeface="Montserrat"/>
                <a:ea typeface="Montserrat"/>
                <a:cs typeface="Montserrat"/>
                <a:sym typeface="Montserrat"/>
              </a:rPr>
              <a:t>COIN sales</a:t>
            </a:r>
            <a:endParaRPr sz="1200">
              <a:latin typeface="Montserrat"/>
              <a:ea typeface="Montserrat"/>
              <a:cs typeface="Montserrat"/>
              <a:sym typeface="Montserrat"/>
            </a:endParaRPr>
          </a:p>
          <a:p>
            <a:pPr indent="0" lvl="0" marL="0" rtl="0" algn="ctr">
              <a:spcBef>
                <a:spcPts val="0"/>
              </a:spcBef>
              <a:spcAft>
                <a:spcPts val="0"/>
              </a:spcAft>
              <a:buNone/>
            </a:pPr>
            <a:r>
              <a:t/>
            </a:r>
            <a:endParaRPr sz="1200">
              <a:latin typeface="Montserrat"/>
              <a:ea typeface="Montserrat"/>
              <a:cs typeface="Montserrat"/>
              <a:sym typeface="Montserrat"/>
            </a:endParaRPr>
          </a:p>
          <a:p>
            <a:pPr indent="0" lvl="0" marL="0" rtl="0" algn="ctr">
              <a:spcBef>
                <a:spcPts val="0"/>
              </a:spcBef>
              <a:spcAft>
                <a:spcPts val="0"/>
              </a:spcAft>
              <a:buNone/>
            </a:pPr>
            <a:r>
              <a:rPr lang="it" sz="1200">
                <a:latin typeface="Montserrat"/>
                <a:ea typeface="Montserrat"/>
                <a:cs typeface="Montserrat"/>
                <a:sym typeface="Montserrat"/>
              </a:rPr>
              <a:t>Decentralized</a:t>
            </a:r>
            <a:endParaRPr sz="1200">
              <a:latin typeface="Montserrat"/>
              <a:ea typeface="Montserrat"/>
              <a:cs typeface="Montserrat"/>
              <a:sym typeface="Montserrat"/>
            </a:endParaRPr>
          </a:p>
          <a:p>
            <a:pPr indent="0" lvl="0" marL="0" rtl="0" algn="ctr">
              <a:spcBef>
                <a:spcPts val="0"/>
              </a:spcBef>
              <a:spcAft>
                <a:spcPts val="0"/>
              </a:spcAft>
              <a:buNone/>
            </a:pPr>
            <a:r>
              <a:rPr lang="it" sz="1200">
                <a:latin typeface="Montserrat"/>
                <a:ea typeface="Montserrat"/>
                <a:cs typeface="Montserrat"/>
                <a:sym typeface="Montserrat"/>
              </a:rPr>
              <a:t>Finance (Uniswap)</a:t>
            </a:r>
            <a:endParaRPr sz="1200">
              <a:latin typeface="Montserrat"/>
              <a:ea typeface="Montserrat"/>
              <a:cs typeface="Montserrat"/>
              <a:sym typeface="Montserrat"/>
            </a:endParaRPr>
          </a:p>
        </p:txBody>
      </p:sp>
      <p:sp>
        <p:nvSpPr>
          <p:cNvPr id="538" name="Google Shape;538;p61"/>
          <p:cNvSpPr txBox="1"/>
          <p:nvPr/>
        </p:nvSpPr>
        <p:spPr>
          <a:xfrm>
            <a:off x="6619625" y="1190400"/>
            <a:ext cx="1475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200">
                <a:solidFill>
                  <a:srgbClr val="FFFFFF"/>
                </a:solidFill>
                <a:latin typeface="Montserrat"/>
                <a:ea typeface="Montserrat"/>
                <a:cs typeface="Montserrat"/>
                <a:sym typeface="Montserrat"/>
              </a:rPr>
              <a:t>Corporate/</a:t>
            </a:r>
            <a:endParaRPr sz="1200">
              <a:solidFill>
                <a:srgbClr val="FFFFFF"/>
              </a:solidFill>
              <a:latin typeface="Montserrat"/>
              <a:ea typeface="Montserrat"/>
              <a:cs typeface="Montserrat"/>
              <a:sym typeface="Montserrat"/>
            </a:endParaRPr>
          </a:p>
          <a:p>
            <a:pPr indent="0" lvl="0" marL="0" rtl="0" algn="ctr">
              <a:spcBef>
                <a:spcPts val="0"/>
              </a:spcBef>
              <a:spcAft>
                <a:spcPts val="0"/>
              </a:spcAft>
              <a:buNone/>
            </a:pPr>
            <a:r>
              <a:rPr lang="it" sz="1200">
                <a:solidFill>
                  <a:srgbClr val="FFFFFF"/>
                </a:solidFill>
                <a:latin typeface="Montserrat"/>
                <a:ea typeface="Montserrat"/>
                <a:cs typeface="Montserrat"/>
                <a:sym typeface="Montserrat"/>
              </a:rPr>
              <a:t>Startup/</a:t>
            </a:r>
            <a:endParaRPr sz="1200">
              <a:solidFill>
                <a:srgbClr val="FFFFFF"/>
              </a:solidFill>
              <a:latin typeface="Montserrat"/>
              <a:ea typeface="Montserrat"/>
              <a:cs typeface="Montserrat"/>
              <a:sym typeface="Montserrat"/>
            </a:endParaRPr>
          </a:p>
          <a:p>
            <a:pPr indent="0" lvl="0" marL="0" rtl="0" algn="ctr">
              <a:spcBef>
                <a:spcPts val="0"/>
              </a:spcBef>
              <a:spcAft>
                <a:spcPts val="0"/>
              </a:spcAft>
              <a:buNone/>
            </a:pPr>
            <a:r>
              <a:rPr lang="it" sz="1200">
                <a:solidFill>
                  <a:srgbClr val="FFFFFF"/>
                </a:solidFill>
                <a:latin typeface="Montserrat"/>
                <a:ea typeface="Montserrat"/>
                <a:cs typeface="Montserrat"/>
                <a:sym typeface="Montserrat"/>
              </a:rPr>
              <a:t>Small time</a:t>
            </a:r>
            <a:endParaRPr sz="1200">
              <a:solidFill>
                <a:srgbClr val="FFFFFF"/>
              </a:solidFill>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graphicFrame>
        <p:nvGraphicFramePr>
          <p:cNvPr id="543" name="Google Shape;543;p62"/>
          <p:cNvGraphicFramePr/>
          <p:nvPr/>
        </p:nvGraphicFramePr>
        <p:xfrm>
          <a:off x="293050" y="1603350"/>
          <a:ext cx="3000000" cy="3000000"/>
        </p:xfrm>
        <a:graphic>
          <a:graphicData uri="http://schemas.openxmlformats.org/drawingml/2006/table">
            <a:tbl>
              <a:tblPr>
                <a:noFill/>
                <a:tableStyleId>{0F26440E-F2F4-4439-BA26-EB8EE79DFA41}</a:tableStyleId>
              </a:tblPr>
              <a:tblGrid>
                <a:gridCol w="779500"/>
                <a:gridCol w="982525"/>
                <a:gridCol w="648550"/>
                <a:gridCol w="615825"/>
                <a:gridCol w="884325"/>
              </a:tblGrid>
              <a:tr h="507875">
                <a:tc>
                  <a:txBody>
                    <a:bodyPr/>
                    <a:lstStyle/>
                    <a:p>
                      <a:pPr indent="0" lvl="0" marL="0" rtl="0" algn="l">
                        <a:spcBef>
                          <a:spcPts val="0"/>
                        </a:spcBef>
                        <a:spcAft>
                          <a:spcPts val="0"/>
                        </a:spcAft>
                        <a:buNone/>
                      </a:pPr>
                      <a:r>
                        <a:rPr lang="it" sz="1000">
                          <a:solidFill>
                            <a:srgbClr val="FFFFFF"/>
                          </a:solidFill>
                        </a:rPr>
                        <a:t>Date</a:t>
                      </a:r>
                      <a:endParaRPr sz="1000">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T cap="flat" cmpd="sng" w="9525">
                      <a:solidFill>
                        <a:srgbClr val="9E9E9E">
                          <a:alpha val="0"/>
                        </a:srgbClr>
                      </a:solidFill>
                      <a:prstDash val="solid"/>
                      <a:round/>
                      <a:headEnd len="sm" w="sm" type="none"/>
                      <a:tailEnd len="sm" w="sm" type="none"/>
                    </a:lnT>
                  </a:tcPr>
                </a:tc>
                <a:tc>
                  <a:txBody>
                    <a:bodyPr/>
                    <a:lstStyle/>
                    <a:p>
                      <a:pPr indent="0" lvl="0" marL="0" rtl="0" algn="l">
                        <a:spcBef>
                          <a:spcPts val="0"/>
                        </a:spcBef>
                        <a:spcAft>
                          <a:spcPts val="0"/>
                        </a:spcAft>
                        <a:buNone/>
                      </a:pPr>
                      <a:r>
                        <a:rPr lang="it" sz="1000">
                          <a:solidFill>
                            <a:srgbClr val="FFFFFF"/>
                          </a:solidFill>
                        </a:rPr>
                        <a:t>Description</a:t>
                      </a:r>
                      <a:endParaRPr sz="1000">
                        <a:solidFill>
                          <a:srgbClr val="FFFFFF"/>
                        </a:solidFill>
                      </a:endParaRPr>
                    </a:p>
                  </a:txBody>
                  <a:tcPr marT="91425" marB="91425" marR="91425" marL="91425">
                    <a:lnT cap="flat" cmpd="sng" w="9525">
                      <a:solidFill>
                        <a:srgbClr val="9E9E9E">
                          <a:alpha val="0"/>
                        </a:srgbClr>
                      </a:solidFill>
                      <a:prstDash val="solid"/>
                      <a:round/>
                      <a:headEnd len="sm" w="sm" type="none"/>
                      <a:tailEnd len="sm" w="sm" type="none"/>
                    </a:lnT>
                  </a:tcPr>
                </a:tc>
                <a:tc>
                  <a:txBody>
                    <a:bodyPr/>
                    <a:lstStyle/>
                    <a:p>
                      <a:pPr indent="0" lvl="0" marL="0" rtl="0" algn="l">
                        <a:spcBef>
                          <a:spcPts val="0"/>
                        </a:spcBef>
                        <a:spcAft>
                          <a:spcPts val="0"/>
                        </a:spcAft>
                        <a:buNone/>
                      </a:pPr>
                      <a:r>
                        <a:rPr lang="it" sz="1000">
                          <a:solidFill>
                            <a:srgbClr val="FFFFFF"/>
                          </a:solidFill>
                        </a:rPr>
                        <a:t>Debit</a:t>
                      </a:r>
                      <a:endParaRPr sz="1000">
                        <a:solidFill>
                          <a:srgbClr val="FFFFFF"/>
                        </a:solidFill>
                      </a:endParaRPr>
                    </a:p>
                  </a:txBody>
                  <a:tcPr marT="91425" marB="91425" marR="91425" marL="91425">
                    <a:lnT cap="flat" cmpd="sng" w="9525">
                      <a:solidFill>
                        <a:srgbClr val="9E9E9E">
                          <a:alpha val="0"/>
                        </a:srgbClr>
                      </a:solidFill>
                      <a:prstDash val="solid"/>
                      <a:round/>
                      <a:headEnd len="sm" w="sm" type="none"/>
                      <a:tailEnd len="sm" w="sm" type="none"/>
                    </a:lnT>
                  </a:tcPr>
                </a:tc>
                <a:tc>
                  <a:txBody>
                    <a:bodyPr/>
                    <a:lstStyle/>
                    <a:p>
                      <a:pPr indent="0" lvl="0" marL="0" rtl="0" algn="l">
                        <a:spcBef>
                          <a:spcPts val="0"/>
                        </a:spcBef>
                        <a:spcAft>
                          <a:spcPts val="0"/>
                        </a:spcAft>
                        <a:buNone/>
                      </a:pPr>
                      <a:r>
                        <a:rPr lang="it" sz="1000">
                          <a:solidFill>
                            <a:srgbClr val="FFFFFF"/>
                          </a:solidFill>
                        </a:rPr>
                        <a:t>Credit</a:t>
                      </a:r>
                      <a:endParaRPr sz="1000">
                        <a:solidFill>
                          <a:srgbClr val="FFFFFF"/>
                        </a:solidFill>
                      </a:endParaRPr>
                    </a:p>
                  </a:txBody>
                  <a:tcPr marT="91425" marB="91425" marR="91425" marL="91425">
                    <a:lnT cap="flat" cmpd="sng" w="9525">
                      <a:solidFill>
                        <a:srgbClr val="9E9E9E">
                          <a:alpha val="0"/>
                        </a:srgbClr>
                      </a:solidFill>
                      <a:prstDash val="solid"/>
                      <a:round/>
                      <a:headEnd len="sm" w="sm" type="none"/>
                      <a:tailEnd len="sm" w="sm" type="none"/>
                    </a:lnT>
                  </a:tcPr>
                </a:tc>
                <a:tc>
                  <a:txBody>
                    <a:bodyPr/>
                    <a:lstStyle/>
                    <a:p>
                      <a:pPr indent="0" lvl="0" marL="0" rtl="0" algn="l">
                        <a:spcBef>
                          <a:spcPts val="0"/>
                        </a:spcBef>
                        <a:spcAft>
                          <a:spcPts val="0"/>
                        </a:spcAft>
                        <a:buNone/>
                      </a:pPr>
                      <a:r>
                        <a:rPr lang="it" sz="1000">
                          <a:solidFill>
                            <a:srgbClr val="FFFFFF"/>
                          </a:solidFill>
                        </a:rPr>
                        <a:t>Balance</a:t>
                      </a:r>
                      <a:endParaRPr sz="1000">
                        <a:solidFill>
                          <a:srgbClr val="FFFFFF"/>
                        </a:solidFill>
                      </a:endParaRPr>
                    </a:p>
                  </a:txBody>
                  <a:tcPr marT="91425" marB="91425" marR="91425" marL="91425">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tcPr>
                </a:tc>
              </a:tr>
              <a:tr h="507875">
                <a:tc>
                  <a:txBody>
                    <a:bodyPr/>
                    <a:lstStyle/>
                    <a:p>
                      <a:pPr indent="0" lvl="0" marL="0" rtl="0" algn="l">
                        <a:spcBef>
                          <a:spcPts val="0"/>
                        </a:spcBef>
                        <a:spcAft>
                          <a:spcPts val="0"/>
                        </a:spcAft>
                        <a:buNone/>
                      </a:pPr>
                      <a:r>
                        <a:rPr lang="it" sz="1000">
                          <a:solidFill>
                            <a:srgbClr val="FFFFFF"/>
                          </a:solidFill>
                        </a:rPr>
                        <a:t>25/5/21</a:t>
                      </a:r>
                      <a:endParaRPr sz="1000">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tcPr>
                </a:tc>
                <a:tc>
                  <a:txBody>
                    <a:bodyPr/>
                    <a:lstStyle/>
                    <a:p>
                      <a:pPr indent="0" lvl="0" marL="0" rtl="0" algn="l">
                        <a:spcBef>
                          <a:spcPts val="0"/>
                        </a:spcBef>
                        <a:spcAft>
                          <a:spcPts val="0"/>
                        </a:spcAft>
                        <a:buNone/>
                      </a:pPr>
                      <a:r>
                        <a:rPr lang="it" sz="1000">
                          <a:solidFill>
                            <a:srgbClr val="FFFFFF"/>
                          </a:solidFill>
                        </a:rPr>
                        <a:t>payment</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it" sz="1000">
                          <a:solidFill>
                            <a:srgbClr val="FFFFFF"/>
                          </a:solidFill>
                        </a:rPr>
                        <a:t>6</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it" sz="1000">
                          <a:solidFill>
                            <a:srgbClr val="FFFFFF"/>
                          </a:solidFill>
                        </a:rPr>
                        <a:t>300</a:t>
                      </a:r>
                      <a:endParaRPr sz="1000">
                        <a:solidFill>
                          <a:srgbClr val="FFFFFF"/>
                        </a:solidFill>
                      </a:endParaRPr>
                    </a:p>
                  </a:txBody>
                  <a:tcPr marT="91425" marB="91425" marR="91425" marL="91425">
                    <a:lnR cap="flat" cmpd="sng" w="9525">
                      <a:solidFill>
                        <a:srgbClr val="9E9E9E">
                          <a:alpha val="0"/>
                        </a:srgbClr>
                      </a:solidFill>
                      <a:prstDash val="solid"/>
                      <a:round/>
                      <a:headEnd len="sm" w="sm" type="none"/>
                      <a:tailEnd len="sm" w="sm" type="none"/>
                    </a:lnR>
                  </a:tcPr>
                </a:tc>
              </a:tr>
              <a:tr h="507875">
                <a:tc>
                  <a:txBody>
                    <a:bodyPr/>
                    <a:lstStyle/>
                    <a:p>
                      <a:pPr indent="0" lvl="0" marL="0" rtl="0" algn="l">
                        <a:spcBef>
                          <a:spcPts val="0"/>
                        </a:spcBef>
                        <a:spcAft>
                          <a:spcPts val="0"/>
                        </a:spcAft>
                        <a:buNone/>
                      </a:pPr>
                      <a:r>
                        <a:rPr lang="it" sz="1000">
                          <a:solidFill>
                            <a:srgbClr val="FFFFFF"/>
                          </a:solidFill>
                        </a:rPr>
                        <a:t>26/5/21</a:t>
                      </a:r>
                      <a:endParaRPr sz="1000">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tcPr>
                </a:tc>
                <a:tc>
                  <a:txBody>
                    <a:bodyPr/>
                    <a:lstStyle/>
                    <a:p>
                      <a:pPr indent="0" lvl="0" marL="0" rtl="0" algn="l">
                        <a:spcBef>
                          <a:spcPts val="0"/>
                        </a:spcBef>
                        <a:spcAft>
                          <a:spcPts val="0"/>
                        </a:spcAft>
                        <a:buClr>
                          <a:schemeClr val="dk1"/>
                        </a:buClr>
                        <a:buSzPts val="1100"/>
                        <a:buFont typeface="Arial"/>
                        <a:buNone/>
                      </a:pPr>
                      <a:r>
                        <a:rPr lang="it" sz="1000">
                          <a:solidFill>
                            <a:srgbClr val="FFFFFF"/>
                          </a:solidFill>
                        </a:rPr>
                        <a:t>withdraw</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it" sz="1000">
                          <a:solidFill>
                            <a:srgbClr val="FFFFFF"/>
                          </a:solidFill>
                        </a:rPr>
                        <a:t>3</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it" sz="1000">
                          <a:solidFill>
                            <a:srgbClr val="FFFFFF"/>
                          </a:solidFill>
                        </a:rPr>
                        <a:t>297</a:t>
                      </a:r>
                      <a:endParaRPr sz="1000">
                        <a:solidFill>
                          <a:srgbClr val="FFFFFF"/>
                        </a:solidFill>
                      </a:endParaRPr>
                    </a:p>
                  </a:txBody>
                  <a:tcPr marT="91425" marB="91425" marR="91425" marL="91425">
                    <a:lnR cap="flat" cmpd="sng" w="9525">
                      <a:solidFill>
                        <a:srgbClr val="9E9E9E">
                          <a:alpha val="0"/>
                        </a:srgbClr>
                      </a:solidFill>
                      <a:prstDash val="solid"/>
                      <a:round/>
                      <a:headEnd len="sm" w="sm" type="none"/>
                      <a:tailEnd len="sm" w="sm" type="none"/>
                    </a:lnR>
                  </a:tcPr>
                </a:tc>
              </a:tr>
              <a:tr h="507875">
                <a:tc>
                  <a:txBody>
                    <a:bodyPr/>
                    <a:lstStyle/>
                    <a:p>
                      <a:pPr indent="0" lvl="0" marL="0" rtl="0" algn="l">
                        <a:spcBef>
                          <a:spcPts val="0"/>
                        </a:spcBef>
                        <a:spcAft>
                          <a:spcPts val="0"/>
                        </a:spcAft>
                        <a:buNone/>
                      </a:pPr>
                      <a:r>
                        <a:rPr lang="it" sz="1000">
                          <a:solidFill>
                            <a:srgbClr val="FFFFFF"/>
                          </a:solidFill>
                        </a:rPr>
                        <a:t>29/5/21</a:t>
                      </a:r>
                      <a:endParaRPr sz="1000">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tcPr>
                </a:tc>
                <a:tc>
                  <a:txBody>
                    <a:bodyPr/>
                    <a:lstStyle/>
                    <a:p>
                      <a:pPr indent="0" lvl="0" marL="0" rtl="0" algn="l">
                        <a:spcBef>
                          <a:spcPts val="0"/>
                        </a:spcBef>
                        <a:spcAft>
                          <a:spcPts val="0"/>
                        </a:spcAft>
                        <a:buNone/>
                      </a:pPr>
                      <a:r>
                        <a:rPr lang="it" sz="1000">
                          <a:solidFill>
                            <a:srgbClr val="FFFFFF"/>
                          </a:solidFill>
                        </a:rPr>
                        <a:t>deposit</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it" sz="1000">
                          <a:solidFill>
                            <a:srgbClr val="FFFFFF"/>
                          </a:solidFill>
                        </a:rPr>
                        <a:t>10</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it" sz="1000">
                          <a:solidFill>
                            <a:srgbClr val="FFFFFF"/>
                          </a:solidFill>
                        </a:rPr>
                        <a:t>307</a:t>
                      </a:r>
                      <a:endParaRPr sz="1000">
                        <a:solidFill>
                          <a:srgbClr val="FFFFFF"/>
                        </a:solidFill>
                      </a:endParaRPr>
                    </a:p>
                  </a:txBody>
                  <a:tcPr marT="91425" marB="91425" marR="91425" marL="91425">
                    <a:lnR cap="flat" cmpd="sng" w="9525">
                      <a:solidFill>
                        <a:srgbClr val="9E9E9E">
                          <a:alpha val="0"/>
                        </a:srgbClr>
                      </a:solidFill>
                      <a:prstDash val="solid"/>
                      <a:round/>
                      <a:headEnd len="sm" w="sm" type="none"/>
                      <a:tailEnd len="sm" w="sm" type="none"/>
                    </a:lnR>
                  </a:tcPr>
                </a:tc>
              </a:tr>
              <a:tr h="507875">
                <a:tc>
                  <a:txBody>
                    <a:bodyPr/>
                    <a:lstStyle/>
                    <a:p>
                      <a:pPr indent="0" lvl="0" marL="0" rtl="0" algn="l">
                        <a:spcBef>
                          <a:spcPts val="0"/>
                        </a:spcBef>
                        <a:spcAft>
                          <a:spcPts val="0"/>
                        </a:spcAft>
                        <a:buNone/>
                      </a:pPr>
                      <a:r>
                        <a:rPr lang="it" sz="1000">
                          <a:solidFill>
                            <a:srgbClr val="FFFFFF"/>
                          </a:solidFill>
                        </a:rPr>
                        <a:t>1/6/21</a:t>
                      </a:r>
                      <a:endParaRPr sz="1000">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it" sz="1000">
                          <a:solidFill>
                            <a:srgbClr val="FFFFFF"/>
                          </a:solidFill>
                        </a:rPr>
                        <a:t>payment</a:t>
                      </a:r>
                      <a:endParaRPr sz="1000">
                        <a:solidFill>
                          <a:srgbClr val="FFFFFF"/>
                        </a:solidFill>
                      </a:endParaRPr>
                    </a:p>
                  </a:txBody>
                  <a:tcPr marT="91425" marB="91425" marR="91425" marL="91425">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it" sz="1000">
                          <a:solidFill>
                            <a:srgbClr val="FFFFFF"/>
                          </a:solidFill>
                        </a:rPr>
                        <a:t>5</a:t>
                      </a:r>
                      <a:endParaRPr sz="1000">
                        <a:solidFill>
                          <a:srgbClr val="FFFFFF"/>
                        </a:solidFill>
                      </a:endParaRPr>
                    </a:p>
                  </a:txBody>
                  <a:tcPr marT="91425" marB="91425" marR="91425" marL="91425">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rgbClr val="FFFFFF"/>
                        </a:solidFill>
                      </a:endParaRPr>
                    </a:p>
                  </a:txBody>
                  <a:tcPr marT="91425" marB="91425" marR="91425" marL="91425">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it" sz="1000">
                          <a:solidFill>
                            <a:srgbClr val="FFFFFF"/>
                          </a:solidFill>
                        </a:rPr>
                        <a:t>302</a:t>
                      </a:r>
                      <a:endParaRPr sz="1000">
                        <a:solidFill>
                          <a:srgbClr val="FFFFFF"/>
                        </a:solidFill>
                      </a:endParaRPr>
                    </a:p>
                  </a:txBody>
                  <a:tcPr marT="91425" marB="91425" marR="91425" marL="91425">
                    <a:lnR cap="flat" cmpd="sng" w="9525">
                      <a:solidFill>
                        <a:srgbClr val="9E9E9E">
                          <a:alpha val="0"/>
                        </a:srgbClr>
                      </a:solidFill>
                      <a:prstDash val="solid"/>
                      <a:round/>
                      <a:headEnd len="sm" w="sm" type="none"/>
                      <a:tailEnd len="sm" w="sm" type="none"/>
                    </a:lnR>
                    <a:lnB cap="flat" cmpd="sng" w="9525">
                      <a:solidFill>
                        <a:srgbClr val="9E9E9E">
                          <a:alpha val="0"/>
                        </a:srgbClr>
                      </a:solidFill>
                      <a:prstDash val="solid"/>
                      <a:round/>
                      <a:headEnd len="sm" w="sm" type="none"/>
                      <a:tailEnd len="sm" w="sm" type="none"/>
                    </a:lnB>
                  </a:tcPr>
                </a:tc>
              </a:tr>
            </a:tbl>
          </a:graphicData>
        </a:graphic>
      </p:graphicFrame>
      <p:graphicFrame>
        <p:nvGraphicFramePr>
          <p:cNvPr id="544" name="Google Shape;544;p62"/>
          <p:cNvGraphicFramePr/>
          <p:nvPr/>
        </p:nvGraphicFramePr>
        <p:xfrm>
          <a:off x="4788850" y="1603350"/>
          <a:ext cx="3000000" cy="3000000"/>
        </p:xfrm>
        <a:graphic>
          <a:graphicData uri="http://schemas.openxmlformats.org/drawingml/2006/table">
            <a:tbl>
              <a:tblPr>
                <a:noFill/>
                <a:tableStyleId>{0F26440E-F2F4-4439-BA26-EB8EE79DFA41}</a:tableStyleId>
              </a:tblPr>
              <a:tblGrid>
                <a:gridCol w="838750"/>
                <a:gridCol w="845850"/>
                <a:gridCol w="909225"/>
                <a:gridCol w="662625"/>
                <a:gridCol w="951525"/>
              </a:tblGrid>
              <a:tr h="507875">
                <a:tc>
                  <a:txBody>
                    <a:bodyPr/>
                    <a:lstStyle/>
                    <a:p>
                      <a:pPr indent="0" lvl="0" marL="0" rtl="0" algn="l">
                        <a:spcBef>
                          <a:spcPts val="0"/>
                        </a:spcBef>
                        <a:spcAft>
                          <a:spcPts val="0"/>
                        </a:spcAft>
                        <a:buNone/>
                      </a:pPr>
                      <a:r>
                        <a:rPr lang="it" sz="1000">
                          <a:solidFill>
                            <a:srgbClr val="FFFFFF"/>
                          </a:solidFill>
                        </a:rPr>
                        <a:t>txn</a:t>
                      </a:r>
                      <a:endParaRPr sz="1000">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T cap="flat" cmpd="sng" w="9525">
                      <a:solidFill>
                        <a:srgbClr val="9E9E9E">
                          <a:alpha val="0"/>
                        </a:srgbClr>
                      </a:solidFill>
                      <a:prstDash val="solid"/>
                      <a:round/>
                      <a:headEnd len="sm" w="sm" type="none"/>
                      <a:tailEnd len="sm" w="sm" type="none"/>
                    </a:lnT>
                  </a:tcPr>
                </a:tc>
                <a:tc>
                  <a:txBody>
                    <a:bodyPr/>
                    <a:lstStyle/>
                    <a:p>
                      <a:pPr indent="0" lvl="0" marL="0" rtl="0" algn="l">
                        <a:spcBef>
                          <a:spcPts val="0"/>
                        </a:spcBef>
                        <a:spcAft>
                          <a:spcPts val="0"/>
                        </a:spcAft>
                        <a:buNone/>
                      </a:pPr>
                      <a:r>
                        <a:rPr lang="it" sz="1000">
                          <a:solidFill>
                            <a:srgbClr val="FFFFFF"/>
                          </a:solidFill>
                        </a:rPr>
                        <a:t>From</a:t>
                      </a:r>
                      <a:endParaRPr sz="1000">
                        <a:solidFill>
                          <a:srgbClr val="FFFFFF"/>
                        </a:solidFill>
                      </a:endParaRPr>
                    </a:p>
                  </a:txBody>
                  <a:tcPr marT="91425" marB="91425" marR="91425" marL="91425">
                    <a:lnT cap="flat" cmpd="sng" w="9525">
                      <a:solidFill>
                        <a:srgbClr val="9E9E9E">
                          <a:alpha val="0"/>
                        </a:srgbClr>
                      </a:solidFill>
                      <a:prstDash val="solid"/>
                      <a:round/>
                      <a:headEnd len="sm" w="sm" type="none"/>
                      <a:tailEnd len="sm" w="sm" type="none"/>
                    </a:lnT>
                  </a:tcPr>
                </a:tc>
                <a:tc>
                  <a:txBody>
                    <a:bodyPr/>
                    <a:lstStyle/>
                    <a:p>
                      <a:pPr indent="0" lvl="0" marL="0" rtl="0" algn="l">
                        <a:spcBef>
                          <a:spcPts val="0"/>
                        </a:spcBef>
                        <a:spcAft>
                          <a:spcPts val="0"/>
                        </a:spcAft>
                        <a:buNone/>
                      </a:pPr>
                      <a:r>
                        <a:rPr lang="it" sz="1000">
                          <a:solidFill>
                            <a:srgbClr val="FFFFFF"/>
                          </a:solidFill>
                        </a:rPr>
                        <a:t>To</a:t>
                      </a:r>
                      <a:endParaRPr sz="1000">
                        <a:solidFill>
                          <a:srgbClr val="FFFFFF"/>
                        </a:solidFill>
                      </a:endParaRPr>
                    </a:p>
                  </a:txBody>
                  <a:tcPr marT="91425" marB="91425" marR="91425" marL="91425">
                    <a:lnT cap="flat" cmpd="sng" w="9525">
                      <a:solidFill>
                        <a:srgbClr val="9E9E9E">
                          <a:alpha val="0"/>
                        </a:srgbClr>
                      </a:solidFill>
                      <a:prstDash val="solid"/>
                      <a:round/>
                      <a:headEnd len="sm" w="sm" type="none"/>
                      <a:tailEnd len="sm" w="sm" type="none"/>
                    </a:lnT>
                  </a:tcPr>
                </a:tc>
                <a:tc>
                  <a:txBody>
                    <a:bodyPr/>
                    <a:lstStyle/>
                    <a:p>
                      <a:pPr indent="0" lvl="0" marL="0" rtl="0" algn="l">
                        <a:spcBef>
                          <a:spcPts val="0"/>
                        </a:spcBef>
                        <a:spcAft>
                          <a:spcPts val="0"/>
                        </a:spcAft>
                        <a:buNone/>
                      </a:pPr>
                      <a:r>
                        <a:rPr lang="it" sz="1000">
                          <a:solidFill>
                            <a:srgbClr val="FFFFFF"/>
                          </a:solidFill>
                        </a:rPr>
                        <a:t>Value</a:t>
                      </a:r>
                      <a:endParaRPr sz="1000">
                        <a:solidFill>
                          <a:srgbClr val="FFFFFF"/>
                        </a:solidFill>
                      </a:endParaRPr>
                    </a:p>
                  </a:txBody>
                  <a:tcPr marT="91425" marB="91425" marR="91425" marL="91425">
                    <a:lnT cap="flat" cmpd="sng" w="9525">
                      <a:solidFill>
                        <a:srgbClr val="9E9E9E">
                          <a:alpha val="0"/>
                        </a:srgbClr>
                      </a:solidFill>
                      <a:prstDash val="solid"/>
                      <a:round/>
                      <a:headEnd len="sm" w="sm" type="none"/>
                      <a:tailEnd len="sm" w="sm" type="none"/>
                    </a:lnT>
                  </a:tcPr>
                </a:tc>
                <a:tc>
                  <a:txBody>
                    <a:bodyPr/>
                    <a:lstStyle/>
                    <a:p>
                      <a:pPr indent="0" lvl="0" marL="0" rtl="0" algn="l">
                        <a:spcBef>
                          <a:spcPts val="0"/>
                        </a:spcBef>
                        <a:spcAft>
                          <a:spcPts val="0"/>
                        </a:spcAft>
                        <a:buNone/>
                      </a:pPr>
                      <a:r>
                        <a:rPr lang="it" sz="1000">
                          <a:solidFill>
                            <a:srgbClr val="FFFFFF"/>
                          </a:solidFill>
                        </a:rPr>
                        <a:t>Data</a:t>
                      </a:r>
                      <a:endParaRPr sz="1000">
                        <a:solidFill>
                          <a:srgbClr val="FFFFFF"/>
                        </a:solidFill>
                      </a:endParaRPr>
                    </a:p>
                  </a:txBody>
                  <a:tcPr marT="91425" marB="91425" marR="91425" marL="91425">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tcPr>
                </a:tc>
              </a:tr>
              <a:tr h="507875">
                <a:tc>
                  <a:txBody>
                    <a:bodyPr/>
                    <a:lstStyle/>
                    <a:p>
                      <a:pPr indent="0" lvl="0" marL="0" rtl="0" algn="l">
                        <a:spcBef>
                          <a:spcPts val="0"/>
                        </a:spcBef>
                        <a:spcAft>
                          <a:spcPts val="0"/>
                        </a:spcAft>
                        <a:buNone/>
                      </a:pPr>
                      <a:r>
                        <a:rPr lang="it" sz="1000">
                          <a:solidFill>
                            <a:srgbClr val="FFFFFF"/>
                          </a:solidFill>
                        </a:rPr>
                        <a:t>0xa</a:t>
                      </a:r>
                      <a:endParaRPr sz="1000">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tcPr>
                </a:tc>
                <a:tc>
                  <a:txBody>
                    <a:bodyPr/>
                    <a:lstStyle/>
                    <a:p>
                      <a:pPr indent="0" lvl="0" marL="0" rtl="0" algn="l">
                        <a:spcBef>
                          <a:spcPts val="0"/>
                        </a:spcBef>
                        <a:spcAft>
                          <a:spcPts val="0"/>
                        </a:spcAft>
                        <a:buNone/>
                      </a:pPr>
                      <a:r>
                        <a:rPr lang="it" sz="1000">
                          <a:solidFill>
                            <a:srgbClr val="FFFFFF"/>
                          </a:solidFill>
                        </a:rPr>
                        <a:t>0x8934</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it" sz="1000">
                          <a:solidFill>
                            <a:srgbClr val="FFFFFF"/>
                          </a:solidFill>
                        </a:rPr>
                        <a:t>0xb345</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it" sz="1000">
                          <a:solidFill>
                            <a:srgbClr val="FFFFFF"/>
                          </a:solidFill>
                        </a:rPr>
                        <a:t>6</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it" sz="1000">
                          <a:solidFill>
                            <a:srgbClr val="FFFFFF"/>
                          </a:solidFill>
                        </a:rPr>
                        <a:t>bytecode</a:t>
                      </a:r>
                      <a:endParaRPr sz="1000">
                        <a:solidFill>
                          <a:srgbClr val="FFFFFF"/>
                        </a:solidFill>
                      </a:endParaRPr>
                    </a:p>
                  </a:txBody>
                  <a:tcPr marT="91425" marB="91425" marR="91425" marL="91425">
                    <a:lnR cap="flat" cmpd="sng" w="9525">
                      <a:solidFill>
                        <a:srgbClr val="9E9E9E">
                          <a:alpha val="0"/>
                        </a:srgbClr>
                      </a:solidFill>
                      <a:prstDash val="solid"/>
                      <a:round/>
                      <a:headEnd len="sm" w="sm" type="none"/>
                      <a:tailEnd len="sm" w="sm" type="none"/>
                    </a:lnR>
                  </a:tcPr>
                </a:tc>
              </a:tr>
              <a:tr h="507875">
                <a:tc>
                  <a:txBody>
                    <a:bodyPr/>
                    <a:lstStyle/>
                    <a:p>
                      <a:pPr indent="0" lvl="0" marL="0" rtl="0" algn="l">
                        <a:spcBef>
                          <a:spcPts val="0"/>
                        </a:spcBef>
                        <a:spcAft>
                          <a:spcPts val="0"/>
                        </a:spcAft>
                        <a:buNone/>
                      </a:pPr>
                      <a:r>
                        <a:rPr lang="it" sz="1000">
                          <a:solidFill>
                            <a:srgbClr val="FFFFFF"/>
                          </a:solidFill>
                        </a:rPr>
                        <a:t>0xa5</a:t>
                      </a:r>
                      <a:endParaRPr sz="1000">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tcPr>
                </a:tc>
                <a:tc>
                  <a:txBody>
                    <a:bodyPr/>
                    <a:lstStyle/>
                    <a:p>
                      <a:pPr indent="0" lvl="0" marL="0" rtl="0" algn="l">
                        <a:spcBef>
                          <a:spcPts val="0"/>
                        </a:spcBef>
                        <a:spcAft>
                          <a:spcPts val="0"/>
                        </a:spcAft>
                        <a:buNone/>
                      </a:pPr>
                      <a:r>
                        <a:rPr lang="it" sz="1000">
                          <a:solidFill>
                            <a:srgbClr val="FFFFFF"/>
                          </a:solidFill>
                        </a:rPr>
                        <a:t>0xc8a7</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it" sz="1000">
                          <a:solidFill>
                            <a:srgbClr val="FFFFFF"/>
                          </a:solidFill>
                        </a:rPr>
                        <a:t>0xba52</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it" sz="1000">
                          <a:solidFill>
                            <a:srgbClr val="FFFFFF"/>
                          </a:solidFill>
                        </a:rPr>
                        <a:t>0</a:t>
                      </a:r>
                      <a:endParaRPr sz="1000">
                        <a:solidFill>
                          <a:srgbClr val="FFFFFF"/>
                        </a:solidFill>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it" sz="1000">
                          <a:solidFill>
                            <a:srgbClr val="FFFFFF"/>
                          </a:solidFill>
                        </a:rPr>
                        <a:t>bytecode</a:t>
                      </a:r>
                      <a:endParaRPr sz="1000">
                        <a:solidFill>
                          <a:srgbClr val="FFFFFF"/>
                        </a:solidFill>
                      </a:endParaRPr>
                    </a:p>
                  </a:txBody>
                  <a:tcPr marT="91425" marB="91425" marR="91425" marL="91425">
                    <a:lnR cap="flat" cmpd="sng" w="9525">
                      <a:solidFill>
                        <a:srgbClr val="9E9E9E">
                          <a:alpha val="0"/>
                        </a:srgbClr>
                      </a:solidFill>
                      <a:prstDash val="solid"/>
                      <a:round/>
                      <a:headEnd len="sm" w="sm" type="none"/>
                      <a:tailEnd len="sm" w="sm" type="none"/>
                    </a:lnR>
                  </a:tcPr>
                </a:tc>
              </a:tr>
              <a:tr h="507875">
                <a:tc>
                  <a:txBody>
                    <a:bodyPr/>
                    <a:lstStyle/>
                    <a:p>
                      <a:pPr indent="0" lvl="0" marL="0" rtl="0" algn="l">
                        <a:spcBef>
                          <a:spcPts val="0"/>
                        </a:spcBef>
                        <a:spcAft>
                          <a:spcPts val="0"/>
                        </a:spcAft>
                        <a:buNone/>
                      </a:pPr>
                      <a:r>
                        <a:rPr lang="it" sz="1000">
                          <a:solidFill>
                            <a:srgbClr val="FFFFFF"/>
                          </a:solidFill>
                        </a:rPr>
                        <a:t>0xa5</a:t>
                      </a:r>
                      <a:endParaRPr sz="1000">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tcPr>
                </a:tc>
                <a:tc>
                  <a:txBody>
                    <a:bodyPr/>
                    <a:lstStyle/>
                    <a:p>
                      <a:pPr indent="0" lvl="0" marL="0" rtl="0" algn="l">
                        <a:spcBef>
                          <a:spcPts val="0"/>
                        </a:spcBef>
                        <a:spcAft>
                          <a:spcPts val="0"/>
                        </a:spcAft>
                        <a:buNone/>
                      </a:pPr>
                      <a:r>
                        <a:rPr lang="it" sz="1000">
                          <a:solidFill>
                            <a:srgbClr val="FFFFFF"/>
                          </a:solidFill>
                        </a:rPr>
                        <a:t>0xe7f32</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it" sz="1000">
                          <a:solidFill>
                            <a:srgbClr val="FFFFFF"/>
                          </a:solidFill>
                        </a:rPr>
                        <a:t>0x485c</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it" sz="1000">
                          <a:solidFill>
                            <a:srgbClr val="FFFFFF"/>
                          </a:solidFill>
                        </a:rPr>
                        <a:t>8</a:t>
                      </a:r>
                      <a:endParaRPr sz="1000">
                        <a:solidFill>
                          <a:srgbClr val="FFFFFF"/>
                        </a:solidFill>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it" sz="1000">
                          <a:solidFill>
                            <a:srgbClr val="FFFFFF"/>
                          </a:solidFill>
                        </a:rPr>
                        <a:t>bytecode</a:t>
                      </a:r>
                      <a:endParaRPr sz="1000">
                        <a:solidFill>
                          <a:srgbClr val="FFFFFF"/>
                        </a:solidFill>
                      </a:endParaRPr>
                    </a:p>
                  </a:txBody>
                  <a:tcPr marT="91425" marB="91425" marR="91425" marL="91425">
                    <a:lnR cap="flat" cmpd="sng" w="9525">
                      <a:solidFill>
                        <a:srgbClr val="9E9E9E">
                          <a:alpha val="0"/>
                        </a:srgbClr>
                      </a:solidFill>
                      <a:prstDash val="solid"/>
                      <a:round/>
                      <a:headEnd len="sm" w="sm" type="none"/>
                      <a:tailEnd len="sm" w="sm" type="none"/>
                    </a:lnR>
                  </a:tcPr>
                </a:tc>
              </a:tr>
              <a:tr h="507875">
                <a:tc>
                  <a:txBody>
                    <a:bodyPr/>
                    <a:lstStyle/>
                    <a:p>
                      <a:pPr indent="0" lvl="0" marL="0" rtl="0" algn="l">
                        <a:spcBef>
                          <a:spcPts val="0"/>
                        </a:spcBef>
                        <a:spcAft>
                          <a:spcPts val="0"/>
                        </a:spcAft>
                        <a:buNone/>
                      </a:pPr>
                      <a:r>
                        <a:rPr lang="it" sz="1000">
                          <a:solidFill>
                            <a:srgbClr val="FFFFFF"/>
                          </a:solidFill>
                        </a:rPr>
                        <a:t>0xa6</a:t>
                      </a:r>
                      <a:endParaRPr sz="1000">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it" sz="1000">
                          <a:solidFill>
                            <a:srgbClr val="FFFFFF"/>
                          </a:solidFill>
                        </a:rPr>
                        <a:t>0xb339</a:t>
                      </a:r>
                      <a:endParaRPr sz="1000">
                        <a:solidFill>
                          <a:srgbClr val="FFFFFF"/>
                        </a:solidFill>
                      </a:endParaRPr>
                    </a:p>
                  </a:txBody>
                  <a:tcPr marT="91425" marB="91425" marR="91425" marL="91425">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it" sz="1000">
                          <a:solidFill>
                            <a:srgbClr val="FFFFFF"/>
                          </a:solidFill>
                        </a:rPr>
                        <a:t>0x90d3</a:t>
                      </a:r>
                      <a:endParaRPr sz="1000">
                        <a:solidFill>
                          <a:srgbClr val="FFFFFF"/>
                        </a:solidFill>
                      </a:endParaRPr>
                    </a:p>
                  </a:txBody>
                  <a:tcPr marT="91425" marB="91425" marR="91425" marL="91425">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it" sz="1000">
                          <a:solidFill>
                            <a:srgbClr val="FFFFFF"/>
                          </a:solidFill>
                        </a:rPr>
                        <a:t>0</a:t>
                      </a:r>
                      <a:endParaRPr sz="1000">
                        <a:solidFill>
                          <a:srgbClr val="FFFFFF"/>
                        </a:solidFill>
                      </a:endParaRPr>
                    </a:p>
                  </a:txBody>
                  <a:tcPr marT="91425" marB="91425" marR="91425" marL="91425">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it" sz="1000">
                          <a:solidFill>
                            <a:srgbClr val="FFFFFF"/>
                          </a:solidFill>
                        </a:rPr>
                        <a:t>bytecode</a:t>
                      </a:r>
                      <a:endParaRPr sz="1000">
                        <a:solidFill>
                          <a:srgbClr val="FFFFFF"/>
                        </a:solidFill>
                      </a:endParaRPr>
                    </a:p>
                  </a:txBody>
                  <a:tcPr marT="91425" marB="91425" marR="91425" marL="91425">
                    <a:lnR cap="flat" cmpd="sng" w="9525">
                      <a:solidFill>
                        <a:srgbClr val="9E9E9E">
                          <a:alpha val="0"/>
                        </a:srgbClr>
                      </a:solidFill>
                      <a:prstDash val="solid"/>
                      <a:round/>
                      <a:headEnd len="sm" w="sm" type="none"/>
                      <a:tailEnd len="sm" w="sm" type="none"/>
                    </a:lnR>
                    <a:lnB cap="flat" cmpd="sng" w="9525">
                      <a:solidFill>
                        <a:srgbClr val="9E9E9E">
                          <a:alpha val="0"/>
                        </a:srgbClr>
                      </a:solidFill>
                      <a:prstDash val="solid"/>
                      <a:round/>
                      <a:headEnd len="sm" w="sm" type="none"/>
                      <a:tailEnd len="sm" w="sm" type="none"/>
                    </a:lnB>
                  </a:tcPr>
                </a:tc>
              </a:tr>
            </a:tbl>
          </a:graphicData>
        </a:graphic>
      </p:graphicFrame>
      <p:sp>
        <p:nvSpPr>
          <p:cNvPr id="545" name="Google Shape;545;p62"/>
          <p:cNvSpPr txBox="1"/>
          <p:nvPr/>
        </p:nvSpPr>
        <p:spPr>
          <a:xfrm>
            <a:off x="1145763" y="1000763"/>
            <a:ext cx="22053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it" sz="1200">
                <a:solidFill>
                  <a:srgbClr val="FFFFFF"/>
                </a:solidFill>
              </a:rPr>
              <a:t>BANK STATEMENT</a:t>
            </a:r>
            <a:endParaRPr i="1" sz="1200">
              <a:solidFill>
                <a:srgbClr val="FFFFFF"/>
              </a:solidFill>
            </a:endParaRPr>
          </a:p>
        </p:txBody>
      </p:sp>
      <p:sp>
        <p:nvSpPr>
          <p:cNvPr id="546" name="Google Shape;546;p62"/>
          <p:cNvSpPr txBox="1"/>
          <p:nvPr/>
        </p:nvSpPr>
        <p:spPr>
          <a:xfrm>
            <a:off x="5793963" y="1000763"/>
            <a:ext cx="22053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it" sz="1200">
                <a:solidFill>
                  <a:srgbClr val="FFFFFF"/>
                </a:solidFill>
              </a:rPr>
              <a:t>BLOCKCHAIN</a:t>
            </a:r>
            <a:endParaRPr i="1" sz="1200">
              <a:solidFill>
                <a:srgbClr val="FFFFF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63"/>
          <p:cNvSpPr txBox="1"/>
          <p:nvPr/>
        </p:nvSpPr>
        <p:spPr>
          <a:xfrm>
            <a:off x="1307106" y="208825"/>
            <a:ext cx="7623900" cy="88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Txn              From                To                 Value         Data</a:t>
            </a:r>
            <a:endParaRPr>
              <a:solidFill>
                <a:srgbClr val="FFFFFF"/>
              </a:solidFill>
            </a:endParaRPr>
          </a:p>
        </p:txBody>
      </p:sp>
      <p:cxnSp>
        <p:nvCxnSpPr>
          <p:cNvPr id="552" name="Google Shape;552;p63"/>
          <p:cNvCxnSpPr/>
          <p:nvPr/>
        </p:nvCxnSpPr>
        <p:spPr>
          <a:xfrm>
            <a:off x="1972774" y="208825"/>
            <a:ext cx="0" cy="4638900"/>
          </a:xfrm>
          <a:prstGeom prst="straightConnector1">
            <a:avLst/>
          </a:prstGeom>
          <a:noFill/>
          <a:ln cap="flat" cmpd="sng" w="9525">
            <a:solidFill>
              <a:srgbClr val="FFFFFF"/>
            </a:solidFill>
            <a:prstDash val="solid"/>
            <a:round/>
            <a:headEnd len="med" w="med" type="none"/>
            <a:tailEnd len="med" w="med" type="none"/>
          </a:ln>
        </p:spPr>
      </p:cxnSp>
      <p:cxnSp>
        <p:nvCxnSpPr>
          <p:cNvPr id="553" name="Google Shape;553;p63"/>
          <p:cNvCxnSpPr/>
          <p:nvPr/>
        </p:nvCxnSpPr>
        <p:spPr>
          <a:xfrm>
            <a:off x="3282453" y="208825"/>
            <a:ext cx="0" cy="4632600"/>
          </a:xfrm>
          <a:prstGeom prst="straightConnector1">
            <a:avLst/>
          </a:prstGeom>
          <a:noFill/>
          <a:ln cap="flat" cmpd="sng" w="9525">
            <a:solidFill>
              <a:srgbClr val="FFFFFF"/>
            </a:solidFill>
            <a:prstDash val="solid"/>
            <a:round/>
            <a:headEnd len="med" w="med" type="none"/>
            <a:tailEnd len="med" w="med" type="none"/>
          </a:ln>
        </p:spPr>
      </p:cxnSp>
      <p:cxnSp>
        <p:nvCxnSpPr>
          <p:cNvPr id="554" name="Google Shape;554;p63"/>
          <p:cNvCxnSpPr/>
          <p:nvPr/>
        </p:nvCxnSpPr>
        <p:spPr>
          <a:xfrm>
            <a:off x="4500731" y="208825"/>
            <a:ext cx="0" cy="4651500"/>
          </a:xfrm>
          <a:prstGeom prst="straightConnector1">
            <a:avLst/>
          </a:prstGeom>
          <a:noFill/>
          <a:ln cap="flat" cmpd="sng" w="9525">
            <a:solidFill>
              <a:srgbClr val="FFFFFF"/>
            </a:solidFill>
            <a:prstDash val="solid"/>
            <a:round/>
            <a:headEnd len="med" w="med" type="none"/>
            <a:tailEnd len="med" w="med" type="none"/>
          </a:ln>
        </p:spPr>
      </p:cxnSp>
      <p:cxnSp>
        <p:nvCxnSpPr>
          <p:cNvPr id="555" name="Google Shape;555;p63"/>
          <p:cNvCxnSpPr/>
          <p:nvPr/>
        </p:nvCxnSpPr>
        <p:spPr>
          <a:xfrm>
            <a:off x="5384006" y="208825"/>
            <a:ext cx="0" cy="4614000"/>
          </a:xfrm>
          <a:prstGeom prst="straightConnector1">
            <a:avLst/>
          </a:prstGeom>
          <a:noFill/>
          <a:ln cap="flat" cmpd="sng" w="9525">
            <a:solidFill>
              <a:srgbClr val="FFFFFF"/>
            </a:solidFill>
            <a:prstDash val="solid"/>
            <a:round/>
            <a:headEnd len="med" w="med" type="none"/>
            <a:tailEnd len="med" w="med" type="none"/>
          </a:ln>
        </p:spPr>
      </p:cxnSp>
      <p:cxnSp>
        <p:nvCxnSpPr>
          <p:cNvPr id="556" name="Google Shape;556;p63"/>
          <p:cNvCxnSpPr/>
          <p:nvPr/>
        </p:nvCxnSpPr>
        <p:spPr>
          <a:xfrm>
            <a:off x="6565013" y="208825"/>
            <a:ext cx="0" cy="4614000"/>
          </a:xfrm>
          <a:prstGeom prst="straightConnector1">
            <a:avLst/>
          </a:prstGeom>
          <a:noFill/>
          <a:ln cap="flat" cmpd="sng" w="9525">
            <a:solidFill>
              <a:srgbClr val="FFFFFF"/>
            </a:solidFill>
            <a:prstDash val="solid"/>
            <a:round/>
            <a:headEnd len="med" w="med" type="none"/>
            <a:tailEnd len="med" w="med" type="none"/>
          </a:ln>
        </p:spPr>
      </p:cxnSp>
      <p:sp>
        <p:nvSpPr>
          <p:cNvPr id="557" name="Google Shape;557;p63"/>
          <p:cNvSpPr txBox="1"/>
          <p:nvPr/>
        </p:nvSpPr>
        <p:spPr>
          <a:xfrm>
            <a:off x="1059059" y="1031166"/>
            <a:ext cx="7920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0xa4...</a:t>
            </a:r>
            <a:endParaRPr>
              <a:solidFill>
                <a:srgbClr val="FFFFFF"/>
              </a:solidFill>
            </a:endParaRPr>
          </a:p>
        </p:txBody>
      </p:sp>
      <p:sp>
        <p:nvSpPr>
          <p:cNvPr id="558" name="Google Shape;558;p63"/>
          <p:cNvSpPr txBox="1"/>
          <p:nvPr/>
        </p:nvSpPr>
        <p:spPr>
          <a:xfrm>
            <a:off x="2231613" y="1031166"/>
            <a:ext cx="9747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Luigi</a:t>
            </a:r>
            <a:endParaRPr>
              <a:solidFill>
                <a:srgbClr val="FFFFFF"/>
              </a:solidFill>
            </a:endParaRPr>
          </a:p>
        </p:txBody>
      </p:sp>
      <p:sp>
        <p:nvSpPr>
          <p:cNvPr id="559" name="Google Shape;559;p63"/>
          <p:cNvSpPr txBox="1"/>
          <p:nvPr/>
        </p:nvSpPr>
        <p:spPr>
          <a:xfrm>
            <a:off x="3516701" y="1031166"/>
            <a:ext cx="9135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Frank</a:t>
            </a:r>
            <a:endParaRPr>
              <a:solidFill>
                <a:srgbClr val="FFFFFF"/>
              </a:solidFill>
            </a:endParaRPr>
          </a:p>
        </p:txBody>
      </p:sp>
      <p:sp>
        <p:nvSpPr>
          <p:cNvPr id="560" name="Google Shape;560;p63"/>
          <p:cNvSpPr txBox="1"/>
          <p:nvPr/>
        </p:nvSpPr>
        <p:spPr>
          <a:xfrm>
            <a:off x="4643702" y="1031166"/>
            <a:ext cx="6414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1</a:t>
            </a:r>
            <a:endParaRPr>
              <a:solidFill>
                <a:srgbClr val="FFFFFF"/>
              </a:solidFill>
            </a:endParaRPr>
          </a:p>
        </p:txBody>
      </p:sp>
      <p:sp>
        <p:nvSpPr>
          <p:cNvPr id="561" name="Google Shape;561;p63"/>
          <p:cNvSpPr/>
          <p:nvPr/>
        </p:nvSpPr>
        <p:spPr>
          <a:xfrm>
            <a:off x="2164100" y="2647300"/>
            <a:ext cx="4301400" cy="395700"/>
          </a:xfrm>
          <a:prstGeom prst="rect">
            <a:avLst/>
          </a:prstGeom>
          <a:noFill/>
          <a:ln cap="flat" cmpd="sng" w="19050">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63"/>
          <p:cNvSpPr txBox="1"/>
          <p:nvPr/>
        </p:nvSpPr>
        <p:spPr>
          <a:xfrm>
            <a:off x="1059059" y="1564177"/>
            <a:ext cx="7920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it">
                <a:solidFill>
                  <a:srgbClr val="FFFFFF"/>
                </a:solidFill>
              </a:rPr>
              <a:t>0xa5...</a:t>
            </a:r>
            <a:endParaRPr>
              <a:solidFill>
                <a:srgbClr val="FFFFFF"/>
              </a:solidFill>
            </a:endParaRPr>
          </a:p>
        </p:txBody>
      </p:sp>
      <p:sp>
        <p:nvSpPr>
          <p:cNvPr id="563" name="Google Shape;563;p63"/>
          <p:cNvSpPr txBox="1"/>
          <p:nvPr/>
        </p:nvSpPr>
        <p:spPr>
          <a:xfrm>
            <a:off x="2231613" y="1564177"/>
            <a:ext cx="9747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Alice</a:t>
            </a:r>
            <a:endParaRPr>
              <a:solidFill>
                <a:srgbClr val="FFFFFF"/>
              </a:solidFill>
            </a:endParaRPr>
          </a:p>
        </p:txBody>
      </p:sp>
      <p:sp>
        <p:nvSpPr>
          <p:cNvPr id="564" name="Google Shape;564;p63"/>
          <p:cNvSpPr txBox="1"/>
          <p:nvPr/>
        </p:nvSpPr>
        <p:spPr>
          <a:xfrm>
            <a:off x="3516715" y="1564177"/>
            <a:ext cx="9135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Bob</a:t>
            </a:r>
            <a:endParaRPr>
              <a:solidFill>
                <a:srgbClr val="FFFFFF"/>
              </a:solidFill>
            </a:endParaRPr>
          </a:p>
        </p:txBody>
      </p:sp>
      <p:sp>
        <p:nvSpPr>
          <p:cNvPr id="565" name="Google Shape;565;p63"/>
          <p:cNvSpPr txBox="1"/>
          <p:nvPr/>
        </p:nvSpPr>
        <p:spPr>
          <a:xfrm>
            <a:off x="4675958" y="1564177"/>
            <a:ext cx="6414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0.5</a:t>
            </a:r>
            <a:endParaRPr>
              <a:solidFill>
                <a:srgbClr val="FFFFFF"/>
              </a:solidFill>
            </a:endParaRPr>
          </a:p>
        </p:txBody>
      </p:sp>
      <p:sp>
        <p:nvSpPr>
          <p:cNvPr id="566" name="Google Shape;566;p63"/>
          <p:cNvSpPr txBox="1"/>
          <p:nvPr/>
        </p:nvSpPr>
        <p:spPr>
          <a:xfrm>
            <a:off x="1059059" y="2097189"/>
            <a:ext cx="7920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0xa6...</a:t>
            </a:r>
            <a:endParaRPr>
              <a:solidFill>
                <a:srgbClr val="FFFFFF"/>
              </a:solidFill>
            </a:endParaRPr>
          </a:p>
        </p:txBody>
      </p:sp>
      <p:sp>
        <p:nvSpPr>
          <p:cNvPr id="567" name="Google Shape;567;p63"/>
          <p:cNvSpPr txBox="1"/>
          <p:nvPr/>
        </p:nvSpPr>
        <p:spPr>
          <a:xfrm>
            <a:off x="2231613" y="2097189"/>
            <a:ext cx="9747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Bob</a:t>
            </a:r>
            <a:endParaRPr>
              <a:solidFill>
                <a:srgbClr val="FFFFFF"/>
              </a:solidFill>
            </a:endParaRPr>
          </a:p>
        </p:txBody>
      </p:sp>
      <p:sp>
        <p:nvSpPr>
          <p:cNvPr id="568" name="Google Shape;568;p63"/>
          <p:cNvSpPr txBox="1"/>
          <p:nvPr/>
        </p:nvSpPr>
        <p:spPr>
          <a:xfrm>
            <a:off x="4643702" y="2097189"/>
            <a:ext cx="6414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2</a:t>
            </a:r>
            <a:endParaRPr>
              <a:solidFill>
                <a:srgbClr val="FFFFFF"/>
              </a:solidFill>
            </a:endParaRPr>
          </a:p>
        </p:txBody>
      </p:sp>
      <p:sp>
        <p:nvSpPr>
          <p:cNvPr id="569" name="Google Shape;569;p63"/>
          <p:cNvSpPr txBox="1"/>
          <p:nvPr/>
        </p:nvSpPr>
        <p:spPr>
          <a:xfrm>
            <a:off x="1059059" y="2630200"/>
            <a:ext cx="7920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0xa7...</a:t>
            </a:r>
            <a:endParaRPr>
              <a:solidFill>
                <a:srgbClr val="FFFFFF"/>
              </a:solidFill>
            </a:endParaRPr>
          </a:p>
        </p:txBody>
      </p:sp>
      <p:sp>
        <p:nvSpPr>
          <p:cNvPr id="570" name="Google Shape;570;p63"/>
          <p:cNvSpPr txBox="1"/>
          <p:nvPr/>
        </p:nvSpPr>
        <p:spPr>
          <a:xfrm>
            <a:off x="2231613" y="2630200"/>
            <a:ext cx="9747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Chiara</a:t>
            </a:r>
            <a:endParaRPr>
              <a:solidFill>
                <a:srgbClr val="FFFFFF"/>
              </a:solidFill>
            </a:endParaRPr>
          </a:p>
        </p:txBody>
      </p:sp>
      <p:sp>
        <p:nvSpPr>
          <p:cNvPr id="571" name="Google Shape;571;p63"/>
          <p:cNvSpPr txBox="1"/>
          <p:nvPr/>
        </p:nvSpPr>
        <p:spPr>
          <a:xfrm>
            <a:off x="3464956" y="2622583"/>
            <a:ext cx="10605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it">
                <a:solidFill>
                  <a:srgbClr val="FFFFFF"/>
                </a:solidFill>
              </a:rPr>
              <a:t>Contract</a:t>
            </a:r>
            <a:endParaRPr>
              <a:solidFill>
                <a:srgbClr val="FFFFFF"/>
              </a:solidFill>
            </a:endParaRPr>
          </a:p>
          <a:p>
            <a:pPr indent="0" lvl="0" marL="0" rtl="0" algn="l">
              <a:spcBef>
                <a:spcPts val="0"/>
              </a:spcBef>
              <a:spcAft>
                <a:spcPts val="0"/>
              </a:spcAft>
              <a:buNone/>
            </a:pPr>
            <a:r>
              <a:t/>
            </a:r>
            <a:endParaRPr/>
          </a:p>
        </p:txBody>
      </p:sp>
      <p:sp>
        <p:nvSpPr>
          <p:cNvPr id="572" name="Google Shape;572;p63"/>
          <p:cNvSpPr txBox="1"/>
          <p:nvPr/>
        </p:nvSpPr>
        <p:spPr>
          <a:xfrm>
            <a:off x="4643702" y="2630200"/>
            <a:ext cx="6414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0</a:t>
            </a:r>
            <a:endParaRPr>
              <a:solidFill>
                <a:srgbClr val="FFFFFF"/>
              </a:solidFill>
            </a:endParaRPr>
          </a:p>
        </p:txBody>
      </p:sp>
      <p:sp>
        <p:nvSpPr>
          <p:cNvPr id="573" name="Google Shape;573;p63"/>
          <p:cNvSpPr txBox="1"/>
          <p:nvPr/>
        </p:nvSpPr>
        <p:spPr>
          <a:xfrm>
            <a:off x="1059059" y="3163212"/>
            <a:ext cx="7920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0xa8...</a:t>
            </a:r>
            <a:endParaRPr>
              <a:solidFill>
                <a:srgbClr val="FFFFFF"/>
              </a:solidFill>
            </a:endParaRPr>
          </a:p>
        </p:txBody>
      </p:sp>
      <p:sp>
        <p:nvSpPr>
          <p:cNvPr id="574" name="Google Shape;574;p63"/>
          <p:cNvSpPr txBox="1"/>
          <p:nvPr/>
        </p:nvSpPr>
        <p:spPr>
          <a:xfrm>
            <a:off x="2231613" y="3163212"/>
            <a:ext cx="9747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Serena</a:t>
            </a:r>
            <a:endParaRPr>
              <a:solidFill>
                <a:srgbClr val="FFFFFF"/>
              </a:solidFill>
            </a:endParaRPr>
          </a:p>
        </p:txBody>
      </p:sp>
      <p:sp>
        <p:nvSpPr>
          <p:cNvPr id="575" name="Google Shape;575;p63"/>
          <p:cNvSpPr txBox="1"/>
          <p:nvPr/>
        </p:nvSpPr>
        <p:spPr>
          <a:xfrm>
            <a:off x="3466150" y="3163212"/>
            <a:ext cx="10605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it">
                <a:solidFill>
                  <a:srgbClr val="FFFFFF"/>
                </a:solidFill>
              </a:rPr>
              <a:t>Contract</a:t>
            </a:r>
            <a:endParaRPr>
              <a:solidFill>
                <a:srgbClr val="FFFFFF"/>
              </a:solidFill>
            </a:endParaRPr>
          </a:p>
          <a:p>
            <a:pPr indent="0" lvl="0" marL="0" rtl="0" algn="l">
              <a:spcBef>
                <a:spcPts val="0"/>
              </a:spcBef>
              <a:spcAft>
                <a:spcPts val="0"/>
              </a:spcAft>
              <a:buNone/>
            </a:pPr>
            <a:r>
              <a:t/>
            </a:r>
            <a:endParaRPr/>
          </a:p>
        </p:txBody>
      </p:sp>
      <p:sp>
        <p:nvSpPr>
          <p:cNvPr id="576" name="Google Shape;576;p63"/>
          <p:cNvSpPr txBox="1"/>
          <p:nvPr/>
        </p:nvSpPr>
        <p:spPr>
          <a:xfrm>
            <a:off x="4655276" y="3163212"/>
            <a:ext cx="6414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0</a:t>
            </a:r>
            <a:endParaRPr>
              <a:solidFill>
                <a:srgbClr val="FFFFFF"/>
              </a:solidFill>
            </a:endParaRPr>
          </a:p>
        </p:txBody>
      </p:sp>
      <p:sp>
        <p:nvSpPr>
          <p:cNvPr id="577" name="Google Shape;577;p63"/>
          <p:cNvSpPr txBox="1"/>
          <p:nvPr/>
        </p:nvSpPr>
        <p:spPr>
          <a:xfrm>
            <a:off x="1059050" y="3696224"/>
            <a:ext cx="9135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0xa9...</a:t>
            </a:r>
            <a:endParaRPr>
              <a:solidFill>
                <a:srgbClr val="FFFFFF"/>
              </a:solidFill>
            </a:endParaRPr>
          </a:p>
          <a:p>
            <a:pPr indent="0" lvl="0" marL="0" rtl="0" algn="l">
              <a:spcBef>
                <a:spcPts val="0"/>
              </a:spcBef>
              <a:spcAft>
                <a:spcPts val="0"/>
              </a:spcAft>
              <a:buNone/>
            </a:pPr>
            <a:r>
              <a:t/>
            </a:r>
            <a:endParaRPr>
              <a:solidFill>
                <a:srgbClr val="FFFFFF"/>
              </a:solidFill>
            </a:endParaRPr>
          </a:p>
        </p:txBody>
      </p:sp>
      <p:sp>
        <p:nvSpPr>
          <p:cNvPr id="578" name="Google Shape;578;p63"/>
          <p:cNvSpPr txBox="1"/>
          <p:nvPr/>
        </p:nvSpPr>
        <p:spPr>
          <a:xfrm>
            <a:off x="2231613" y="3696223"/>
            <a:ext cx="9747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Carlo</a:t>
            </a:r>
            <a:endParaRPr>
              <a:solidFill>
                <a:srgbClr val="FFFFFF"/>
              </a:solidFill>
            </a:endParaRPr>
          </a:p>
        </p:txBody>
      </p:sp>
      <p:sp>
        <p:nvSpPr>
          <p:cNvPr id="579" name="Google Shape;579;p63"/>
          <p:cNvSpPr txBox="1"/>
          <p:nvPr/>
        </p:nvSpPr>
        <p:spPr>
          <a:xfrm>
            <a:off x="3516700" y="3696223"/>
            <a:ext cx="10605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Matteo</a:t>
            </a:r>
            <a:endParaRPr>
              <a:solidFill>
                <a:srgbClr val="FFFFFF"/>
              </a:solidFill>
            </a:endParaRPr>
          </a:p>
        </p:txBody>
      </p:sp>
      <p:sp>
        <p:nvSpPr>
          <p:cNvPr id="580" name="Google Shape;580;p63"/>
          <p:cNvSpPr txBox="1"/>
          <p:nvPr/>
        </p:nvSpPr>
        <p:spPr>
          <a:xfrm>
            <a:off x="4643702" y="3696223"/>
            <a:ext cx="6414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12.5</a:t>
            </a:r>
            <a:endParaRPr>
              <a:solidFill>
                <a:srgbClr val="FFFFFF"/>
              </a:solidFill>
            </a:endParaRPr>
          </a:p>
        </p:txBody>
      </p:sp>
      <p:sp>
        <p:nvSpPr>
          <p:cNvPr id="581" name="Google Shape;581;p63"/>
          <p:cNvSpPr txBox="1"/>
          <p:nvPr/>
        </p:nvSpPr>
        <p:spPr>
          <a:xfrm>
            <a:off x="3516715" y="2097189"/>
            <a:ext cx="9135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Sam</a:t>
            </a:r>
            <a:endParaRPr>
              <a:solidFill>
                <a:srgbClr val="FFFFFF"/>
              </a:solidFill>
            </a:endParaRPr>
          </a:p>
        </p:txBody>
      </p:sp>
      <p:sp>
        <p:nvSpPr>
          <p:cNvPr id="582" name="Google Shape;582;p63"/>
          <p:cNvSpPr txBox="1"/>
          <p:nvPr/>
        </p:nvSpPr>
        <p:spPr>
          <a:xfrm>
            <a:off x="5480247" y="1599732"/>
            <a:ext cx="12531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FFFFFF"/>
              </a:solidFill>
            </a:endParaRPr>
          </a:p>
        </p:txBody>
      </p:sp>
      <p:sp>
        <p:nvSpPr>
          <p:cNvPr id="583" name="Google Shape;583;p63"/>
          <p:cNvSpPr txBox="1"/>
          <p:nvPr/>
        </p:nvSpPr>
        <p:spPr>
          <a:xfrm>
            <a:off x="5546735" y="2630061"/>
            <a:ext cx="11868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sz="1200">
                <a:solidFill>
                  <a:srgbClr val="FFFFFF"/>
                </a:solidFill>
              </a:rPr>
              <a:t>Vote for #1</a:t>
            </a:r>
            <a:endParaRPr sz="1200">
              <a:solidFill>
                <a:srgbClr val="FFFFFF"/>
              </a:solidFill>
            </a:endParaRPr>
          </a:p>
        </p:txBody>
      </p:sp>
      <p:sp>
        <p:nvSpPr>
          <p:cNvPr id="584" name="Google Shape;584;p63"/>
          <p:cNvSpPr txBox="1"/>
          <p:nvPr/>
        </p:nvSpPr>
        <p:spPr>
          <a:xfrm>
            <a:off x="5546735" y="3696047"/>
            <a:ext cx="12531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received</a:t>
            </a:r>
            <a:endParaRPr>
              <a:solidFill>
                <a:srgbClr val="FFFFFF"/>
              </a:solidFill>
            </a:endParaRPr>
          </a:p>
        </p:txBody>
      </p:sp>
      <p:cxnSp>
        <p:nvCxnSpPr>
          <p:cNvPr id="585" name="Google Shape;585;p63"/>
          <p:cNvCxnSpPr/>
          <p:nvPr/>
        </p:nvCxnSpPr>
        <p:spPr>
          <a:xfrm>
            <a:off x="861050" y="1548944"/>
            <a:ext cx="5649900" cy="0"/>
          </a:xfrm>
          <a:prstGeom prst="straightConnector1">
            <a:avLst/>
          </a:prstGeom>
          <a:noFill/>
          <a:ln cap="flat" cmpd="sng" w="9525">
            <a:solidFill>
              <a:srgbClr val="595959"/>
            </a:solidFill>
            <a:prstDash val="solid"/>
            <a:round/>
            <a:headEnd len="med" w="med" type="none"/>
            <a:tailEnd len="med" w="med" type="none"/>
          </a:ln>
        </p:spPr>
      </p:cxnSp>
      <p:cxnSp>
        <p:nvCxnSpPr>
          <p:cNvPr id="586" name="Google Shape;586;p63"/>
          <p:cNvCxnSpPr/>
          <p:nvPr/>
        </p:nvCxnSpPr>
        <p:spPr>
          <a:xfrm>
            <a:off x="861050" y="2561622"/>
            <a:ext cx="5649900" cy="0"/>
          </a:xfrm>
          <a:prstGeom prst="straightConnector1">
            <a:avLst/>
          </a:prstGeom>
          <a:noFill/>
          <a:ln cap="flat" cmpd="sng" w="9525">
            <a:solidFill>
              <a:srgbClr val="FFFFFF"/>
            </a:solidFill>
            <a:prstDash val="solid"/>
            <a:round/>
            <a:headEnd len="med" w="med" type="none"/>
            <a:tailEnd len="med" w="med" type="none"/>
          </a:ln>
        </p:spPr>
      </p:cxnSp>
      <p:cxnSp>
        <p:nvCxnSpPr>
          <p:cNvPr id="587" name="Google Shape;587;p63"/>
          <p:cNvCxnSpPr/>
          <p:nvPr/>
        </p:nvCxnSpPr>
        <p:spPr>
          <a:xfrm>
            <a:off x="861050" y="3079400"/>
            <a:ext cx="5649900" cy="0"/>
          </a:xfrm>
          <a:prstGeom prst="straightConnector1">
            <a:avLst/>
          </a:prstGeom>
          <a:noFill/>
          <a:ln cap="flat" cmpd="sng" w="9525">
            <a:solidFill>
              <a:srgbClr val="FFFFFF"/>
            </a:solidFill>
            <a:prstDash val="solid"/>
            <a:round/>
            <a:headEnd len="med" w="med" type="none"/>
            <a:tailEnd len="med" w="med" type="none"/>
          </a:ln>
        </p:spPr>
      </p:cxnSp>
      <p:cxnSp>
        <p:nvCxnSpPr>
          <p:cNvPr id="588" name="Google Shape;588;p63"/>
          <p:cNvCxnSpPr/>
          <p:nvPr/>
        </p:nvCxnSpPr>
        <p:spPr>
          <a:xfrm>
            <a:off x="861050" y="3642879"/>
            <a:ext cx="5649900" cy="0"/>
          </a:xfrm>
          <a:prstGeom prst="straightConnector1">
            <a:avLst/>
          </a:prstGeom>
          <a:noFill/>
          <a:ln cap="flat" cmpd="sng" w="9525">
            <a:solidFill>
              <a:srgbClr val="595959"/>
            </a:solidFill>
            <a:prstDash val="solid"/>
            <a:round/>
            <a:headEnd len="med" w="med" type="none"/>
            <a:tailEnd len="med" w="med" type="none"/>
          </a:ln>
        </p:spPr>
      </p:cxnSp>
      <p:sp>
        <p:nvSpPr>
          <p:cNvPr id="589" name="Google Shape;589;p63"/>
          <p:cNvSpPr txBox="1"/>
          <p:nvPr/>
        </p:nvSpPr>
        <p:spPr>
          <a:xfrm>
            <a:off x="7371238" y="2529427"/>
            <a:ext cx="1154400" cy="5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it" sz="1600">
                <a:solidFill>
                  <a:srgbClr val="FFFFFF"/>
                </a:solidFill>
              </a:rPr>
              <a:t>Block</a:t>
            </a:r>
            <a:endParaRPr b="1" sz="1600">
              <a:solidFill>
                <a:srgbClr val="FFFFFF"/>
              </a:solidFill>
            </a:endParaRPr>
          </a:p>
        </p:txBody>
      </p:sp>
      <p:sp>
        <p:nvSpPr>
          <p:cNvPr id="590" name="Google Shape;590;p63"/>
          <p:cNvSpPr txBox="1"/>
          <p:nvPr/>
        </p:nvSpPr>
        <p:spPr>
          <a:xfrm>
            <a:off x="5546913" y="3208533"/>
            <a:ext cx="11868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sz="1200">
                <a:solidFill>
                  <a:srgbClr val="FFFFFF"/>
                </a:solidFill>
              </a:rPr>
              <a:t>NFT minting</a:t>
            </a:r>
            <a:endParaRPr sz="1200">
              <a:solidFill>
                <a:srgbClr val="FFFFFF"/>
              </a:solidFill>
            </a:endParaRPr>
          </a:p>
        </p:txBody>
      </p:sp>
      <p:sp>
        <p:nvSpPr>
          <p:cNvPr id="591" name="Google Shape;591;p63"/>
          <p:cNvSpPr txBox="1"/>
          <p:nvPr/>
        </p:nvSpPr>
        <p:spPr>
          <a:xfrm>
            <a:off x="1059050" y="4534424"/>
            <a:ext cx="9135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0xa10...</a:t>
            </a:r>
            <a:endParaRPr>
              <a:solidFill>
                <a:srgbClr val="FFFFFF"/>
              </a:solidFill>
            </a:endParaRPr>
          </a:p>
          <a:p>
            <a:pPr indent="0" lvl="0" marL="0" rtl="0" algn="l">
              <a:spcBef>
                <a:spcPts val="0"/>
              </a:spcBef>
              <a:spcAft>
                <a:spcPts val="0"/>
              </a:spcAft>
              <a:buNone/>
            </a:pPr>
            <a:r>
              <a:t/>
            </a:r>
            <a:endParaRPr>
              <a:solidFill>
                <a:srgbClr val="FFFFFF"/>
              </a:solidFill>
            </a:endParaRPr>
          </a:p>
        </p:txBody>
      </p:sp>
      <p:sp>
        <p:nvSpPr>
          <p:cNvPr id="592" name="Google Shape;592;p63"/>
          <p:cNvSpPr txBox="1"/>
          <p:nvPr/>
        </p:nvSpPr>
        <p:spPr>
          <a:xfrm>
            <a:off x="2231613" y="4534423"/>
            <a:ext cx="9747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Leo</a:t>
            </a:r>
            <a:endParaRPr>
              <a:solidFill>
                <a:srgbClr val="FFFFFF"/>
              </a:solidFill>
            </a:endParaRPr>
          </a:p>
        </p:txBody>
      </p:sp>
      <p:sp>
        <p:nvSpPr>
          <p:cNvPr id="593" name="Google Shape;593;p63"/>
          <p:cNvSpPr txBox="1"/>
          <p:nvPr/>
        </p:nvSpPr>
        <p:spPr>
          <a:xfrm>
            <a:off x="3516700" y="4534423"/>
            <a:ext cx="10605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Contract</a:t>
            </a:r>
            <a:endParaRPr>
              <a:solidFill>
                <a:srgbClr val="FFFFFF"/>
              </a:solidFill>
            </a:endParaRPr>
          </a:p>
        </p:txBody>
      </p:sp>
      <p:sp>
        <p:nvSpPr>
          <p:cNvPr id="594" name="Google Shape;594;p63"/>
          <p:cNvSpPr txBox="1"/>
          <p:nvPr/>
        </p:nvSpPr>
        <p:spPr>
          <a:xfrm>
            <a:off x="4643702" y="4534423"/>
            <a:ext cx="6414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0</a:t>
            </a:r>
            <a:endParaRPr>
              <a:solidFill>
                <a:srgbClr val="FFFFFF"/>
              </a:solidFill>
            </a:endParaRPr>
          </a:p>
        </p:txBody>
      </p:sp>
      <p:sp>
        <p:nvSpPr>
          <p:cNvPr id="595" name="Google Shape;595;p63"/>
          <p:cNvSpPr txBox="1"/>
          <p:nvPr/>
        </p:nvSpPr>
        <p:spPr>
          <a:xfrm>
            <a:off x="5546735" y="4534247"/>
            <a:ext cx="12531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rPr>
              <a:t>vote</a:t>
            </a:r>
            <a:endParaRPr>
              <a:solidFill>
                <a:srgbClr val="FFFFFF"/>
              </a:solidFill>
            </a:endParaRPr>
          </a:p>
        </p:txBody>
      </p:sp>
      <p:sp>
        <p:nvSpPr>
          <p:cNvPr id="596" name="Google Shape;596;p63"/>
          <p:cNvSpPr/>
          <p:nvPr/>
        </p:nvSpPr>
        <p:spPr>
          <a:xfrm>
            <a:off x="2174995" y="2123525"/>
            <a:ext cx="4301400" cy="395700"/>
          </a:xfrm>
          <a:prstGeom prst="rect">
            <a:avLst/>
          </a:prstGeom>
          <a:noFill/>
          <a:ln cap="flat" cmpd="sng" w="1905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63"/>
          <p:cNvSpPr/>
          <p:nvPr/>
        </p:nvSpPr>
        <p:spPr>
          <a:xfrm>
            <a:off x="2164100" y="3180700"/>
            <a:ext cx="4346700" cy="395700"/>
          </a:xfrm>
          <a:prstGeom prst="rect">
            <a:avLst/>
          </a:prstGeom>
          <a:noFill/>
          <a:ln cap="flat" cmpd="sng" w="1905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sp>
        <p:nvSpPr>
          <p:cNvPr id="602" name="Google Shape;602;p64"/>
          <p:cNvSpPr txBox="1"/>
          <p:nvPr/>
        </p:nvSpPr>
        <p:spPr>
          <a:xfrm>
            <a:off x="1183200" y="255275"/>
            <a:ext cx="6777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 ADDRESSES</a:t>
            </a:r>
            <a:endParaRPr>
              <a:solidFill>
                <a:srgbClr val="FFFFFF"/>
              </a:solidFill>
              <a:latin typeface="Montserrat"/>
              <a:ea typeface="Montserrat"/>
              <a:cs typeface="Montserrat"/>
              <a:sym typeface="Montserrat"/>
            </a:endParaRPr>
          </a:p>
        </p:txBody>
      </p:sp>
      <p:pic>
        <p:nvPicPr>
          <p:cNvPr id="603" name="Google Shape;603;p64"/>
          <p:cNvPicPr preferRelativeResize="0"/>
          <p:nvPr/>
        </p:nvPicPr>
        <p:blipFill>
          <a:blip r:embed="rId3">
            <a:alphaModFix/>
          </a:blip>
          <a:stretch>
            <a:fillRect/>
          </a:stretch>
        </p:blipFill>
        <p:spPr>
          <a:xfrm>
            <a:off x="1305500" y="1619229"/>
            <a:ext cx="1382875" cy="1382875"/>
          </a:xfrm>
          <a:prstGeom prst="rect">
            <a:avLst/>
          </a:prstGeom>
          <a:noFill/>
          <a:ln>
            <a:noFill/>
          </a:ln>
        </p:spPr>
      </p:pic>
      <p:pic>
        <p:nvPicPr>
          <p:cNvPr id="604" name="Google Shape;604;p64"/>
          <p:cNvPicPr preferRelativeResize="0"/>
          <p:nvPr/>
        </p:nvPicPr>
        <p:blipFill>
          <a:blip r:embed="rId4">
            <a:alphaModFix/>
          </a:blip>
          <a:stretch>
            <a:fillRect/>
          </a:stretch>
        </p:blipFill>
        <p:spPr>
          <a:xfrm>
            <a:off x="5718150" y="1358150"/>
            <a:ext cx="1905000" cy="1905000"/>
          </a:xfrm>
          <a:prstGeom prst="rect">
            <a:avLst/>
          </a:prstGeom>
          <a:noFill/>
          <a:ln>
            <a:noFill/>
          </a:ln>
        </p:spPr>
      </p:pic>
      <p:sp>
        <p:nvSpPr>
          <p:cNvPr id="605" name="Google Shape;605;p64"/>
          <p:cNvSpPr txBox="1"/>
          <p:nvPr/>
        </p:nvSpPr>
        <p:spPr>
          <a:xfrm>
            <a:off x="247334" y="3155325"/>
            <a:ext cx="34992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000">
                <a:solidFill>
                  <a:srgbClr val="FFFFFF"/>
                </a:solidFill>
                <a:latin typeface="Montserrat"/>
                <a:ea typeface="Montserrat"/>
                <a:cs typeface="Montserrat"/>
                <a:sym typeface="Montserrat"/>
              </a:rPr>
              <a:t>0x31f3733FF3CAe3E9c58D6100819D61Bea991CDA2</a:t>
            </a:r>
            <a:endParaRPr sz="1000">
              <a:solidFill>
                <a:srgbClr val="FFFFFF"/>
              </a:solidFill>
              <a:latin typeface="Montserrat"/>
              <a:ea typeface="Montserrat"/>
              <a:cs typeface="Montserrat"/>
              <a:sym typeface="Montserrat"/>
            </a:endParaRPr>
          </a:p>
          <a:p>
            <a:pPr indent="0" lvl="0" marL="0" rtl="0" algn="ctr">
              <a:spcBef>
                <a:spcPts val="0"/>
              </a:spcBef>
              <a:spcAft>
                <a:spcPts val="0"/>
              </a:spcAft>
              <a:buNone/>
            </a:pPr>
            <a:r>
              <a:t/>
            </a:r>
            <a:endParaRPr sz="1200">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A Human (probably)</a:t>
            </a:r>
            <a:endParaRPr>
              <a:solidFill>
                <a:srgbClr val="FFFFFF"/>
              </a:solidFill>
              <a:latin typeface="Montserrat"/>
              <a:ea typeface="Montserrat"/>
              <a:cs typeface="Montserrat"/>
              <a:sym typeface="Montserrat"/>
            </a:endParaRPr>
          </a:p>
        </p:txBody>
      </p:sp>
      <p:sp>
        <p:nvSpPr>
          <p:cNvPr id="606" name="Google Shape;606;p64"/>
          <p:cNvSpPr txBox="1"/>
          <p:nvPr/>
        </p:nvSpPr>
        <p:spPr>
          <a:xfrm>
            <a:off x="5069848" y="3155325"/>
            <a:ext cx="32016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000">
                <a:solidFill>
                  <a:srgbClr val="FFFFFF"/>
                </a:solidFill>
                <a:latin typeface="Montserrat"/>
                <a:ea typeface="Montserrat"/>
                <a:cs typeface="Montserrat"/>
                <a:sym typeface="Montserrat"/>
              </a:rPr>
              <a:t>0xd65cb247e2387b1c817433c5e1e74166bb31774e</a:t>
            </a:r>
            <a:endParaRPr sz="1000">
              <a:solidFill>
                <a:srgbClr val="FFFFFF"/>
              </a:solidFill>
              <a:latin typeface="Montserrat"/>
              <a:ea typeface="Montserrat"/>
              <a:cs typeface="Montserrat"/>
              <a:sym typeface="Montserrat"/>
            </a:endParaRPr>
          </a:p>
          <a:p>
            <a:pPr indent="0" lvl="0" marL="0" rtl="0" algn="ctr">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Smart Contracts</a:t>
            </a:r>
            <a:endParaRPr>
              <a:solidFill>
                <a:srgbClr val="FFFFFF"/>
              </a:solidFill>
              <a:latin typeface="Montserrat"/>
              <a:ea typeface="Montserrat"/>
              <a:cs typeface="Montserrat"/>
              <a:sym typeface="Montserra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65"/>
          <p:cNvSpPr txBox="1"/>
          <p:nvPr/>
        </p:nvSpPr>
        <p:spPr>
          <a:xfrm>
            <a:off x="1183200" y="255275"/>
            <a:ext cx="67776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 ETHER</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(ETH)</a:t>
            </a:r>
            <a:endParaRPr>
              <a:solidFill>
                <a:srgbClr val="FFFFFF"/>
              </a:solidFill>
              <a:latin typeface="Montserrat"/>
              <a:ea typeface="Montserrat"/>
              <a:cs typeface="Montserrat"/>
              <a:sym typeface="Montserrat"/>
            </a:endParaRPr>
          </a:p>
        </p:txBody>
      </p:sp>
      <p:sp>
        <p:nvSpPr>
          <p:cNvPr id="612" name="Google Shape;612;p65"/>
          <p:cNvSpPr txBox="1"/>
          <p:nvPr/>
        </p:nvSpPr>
        <p:spPr>
          <a:xfrm>
            <a:off x="534825" y="839225"/>
            <a:ext cx="5348100" cy="3140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t" sz="1200">
                <a:solidFill>
                  <a:srgbClr val="FFFFFF"/>
                </a:solidFill>
                <a:latin typeface="Montserrat"/>
                <a:ea typeface="Montserrat"/>
                <a:cs typeface="Montserrat"/>
                <a:sym typeface="Montserrat"/>
              </a:rPr>
              <a:t>NATIVE TOKEN OF THE ETHEREUM BLOCKCHAIN</a:t>
            </a:r>
            <a:endParaRPr b="1" sz="12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rPr b="1" lang="it" sz="1200">
                <a:solidFill>
                  <a:srgbClr val="FFFFFF"/>
                </a:solidFill>
                <a:latin typeface="Montserrat"/>
                <a:ea typeface="Montserrat"/>
                <a:cs typeface="Montserrat"/>
                <a:sym typeface="Montserrat"/>
              </a:rPr>
              <a:t>WHAT REQUIRES ETH:</a:t>
            </a:r>
            <a:endParaRPr b="1" sz="1200">
              <a:solidFill>
                <a:srgbClr val="FFFFFF"/>
              </a:solidFill>
              <a:latin typeface="Montserrat"/>
              <a:ea typeface="Montserrat"/>
              <a:cs typeface="Montserrat"/>
              <a:sym typeface="Montserrat"/>
            </a:endParaRPr>
          </a:p>
          <a:p>
            <a:pPr indent="-304800" lvl="0" marL="457200" rtl="0" algn="l">
              <a:spcBef>
                <a:spcPts val="0"/>
              </a:spcBef>
              <a:spcAft>
                <a:spcPts val="0"/>
              </a:spcAft>
              <a:buClr>
                <a:srgbClr val="FFFFFF"/>
              </a:buClr>
              <a:buSzPts val="1200"/>
              <a:buFont typeface="Montserrat"/>
              <a:buChar char="●"/>
            </a:pPr>
            <a:r>
              <a:rPr lang="it" sz="1200">
                <a:solidFill>
                  <a:srgbClr val="FFFFFF"/>
                </a:solidFill>
                <a:latin typeface="Montserrat"/>
                <a:ea typeface="Montserrat"/>
                <a:cs typeface="Montserrat"/>
                <a:sym typeface="Montserrat"/>
              </a:rPr>
              <a:t>SAVING INFORMATION (e.g. send ETH or tokens)</a:t>
            </a:r>
            <a:endParaRPr sz="1200">
              <a:solidFill>
                <a:srgbClr val="FFFFFF"/>
              </a:solidFill>
              <a:latin typeface="Montserrat"/>
              <a:ea typeface="Montserrat"/>
              <a:cs typeface="Montserrat"/>
              <a:sym typeface="Montserrat"/>
            </a:endParaRPr>
          </a:p>
          <a:p>
            <a:pPr indent="-304800" lvl="0" marL="457200" rtl="0" algn="l">
              <a:spcBef>
                <a:spcPts val="0"/>
              </a:spcBef>
              <a:spcAft>
                <a:spcPts val="0"/>
              </a:spcAft>
              <a:buClr>
                <a:srgbClr val="FFFFFF"/>
              </a:buClr>
              <a:buSzPts val="1200"/>
              <a:buFont typeface="Montserrat"/>
              <a:buChar char="●"/>
            </a:pPr>
            <a:r>
              <a:rPr lang="it" sz="1200">
                <a:solidFill>
                  <a:srgbClr val="FFFFFF"/>
                </a:solidFill>
                <a:latin typeface="Montserrat"/>
                <a:ea typeface="Montserrat"/>
                <a:cs typeface="Montserrat"/>
                <a:sym typeface="Montserrat"/>
              </a:rPr>
              <a:t>COMPUTING (e.g. counting votes on a smart contract)</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FFFFFF"/>
              </a:solidFill>
              <a:latin typeface="Montserrat"/>
              <a:ea typeface="Montserrat"/>
              <a:cs typeface="Montserrat"/>
              <a:sym typeface="Montserrat"/>
            </a:endParaRPr>
          </a:p>
          <a:p>
            <a:pPr indent="457200" lvl="0" marL="0" rtl="0" algn="l">
              <a:spcBef>
                <a:spcPts val="0"/>
              </a:spcBef>
              <a:spcAft>
                <a:spcPts val="0"/>
              </a:spcAft>
              <a:buNone/>
            </a:pPr>
            <a:r>
              <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rPr b="1" lang="it" sz="1200">
                <a:solidFill>
                  <a:srgbClr val="FFFFFF"/>
                </a:solidFill>
                <a:latin typeface="Montserrat"/>
                <a:ea typeface="Montserrat"/>
                <a:cs typeface="Montserrat"/>
                <a:sym typeface="Montserrat"/>
              </a:rPr>
              <a:t>GAS (IN ETHER)</a:t>
            </a:r>
            <a:r>
              <a:rPr b="1" lang="it" sz="1200">
                <a:solidFill>
                  <a:srgbClr val="FFFFFF"/>
                </a:solidFill>
                <a:latin typeface="Montserrat"/>
                <a:ea typeface="Montserrat"/>
                <a:cs typeface="Montserrat"/>
                <a:sym typeface="Montserrat"/>
              </a:rPr>
              <a:t> GUARANTEES THE OVERALL SAFETY AND EFFICIENCY OF THE NETWORK:</a:t>
            </a:r>
            <a:br>
              <a:rPr b="1" lang="it" sz="1200">
                <a:solidFill>
                  <a:srgbClr val="FFFFFF"/>
                </a:solidFill>
                <a:latin typeface="Montserrat"/>
                <a:ea typeface="Montserrat"/>
                <a:cs typeface="Montserrat"/>
                <a:sym typeface="Montserrat"/>
              </a:rPr>
            </a:br>
            <a:endParaRPr sz="1200">
              <a:solidFill>
                <a:srgbClr val="FFFFFF"/>
              </a:solidFill>
              <a:latin typeface="Montserrat"/>
              <a:ea typeface="Montserrat"/>
              <a:cs typeface="Montserrat"/>
              <a:sym typeface="Montserrat"/>
            </a:endParaRPr>
          </a:p>
          <a:p>
            <a:pPr indent="-304800" lvl="0" marL="457200" rtl="0" algn="l">
              <a:spcBef>
                <a:spcPts val="0"/>
              </a:spcBef>
              <a:spcAft>
                <a:spcPts val="0"/>
              </a:spcAft>
              <a:buClr>
                <a:srgbClr val="FFFFFF"/>
              </a:buClr>
              <a:buSzPts val="1200"/>
              <a:buFont typeface="Montserrat"/>
              <a:buChar char="●"/>
            </a:pPr>
            <a:r>
              <a:rPr lang="it" sz="1200">
                <a:solidFill>
                  <a:srgbClr val="FFFFFF"/>
                </a:solidFill>
                <a:latin typeface="Montserrat"/>
                <a:ea typeface="Montserrat"/>
                <a:cs typeface="Montserrat"/>
                <a:sym typeface="Montserrat"/>
              </a:rPr>
              <a:t>GAS UNIT (quantity of gas needed to run a transaction)</a:t>
            </a:r>
            <a:endParaRPr sz="1200">
              <a:solidFill>
                <a:srgbClr val="FFFFFF"/>
              </a:solidFill>
              <a:latin typeface="Montserrat"/>
              <a:ea typeface="Montserrat"/>
              <a:cs typeface="Montserrat"/>
              <a:sym typeface="Montserrat"/>
            </a:endParaRPr>
          </a:p>
          <a:p>
            <a:pPr indent="-304800" lvl="0" marL="457200" rtl="0" algn="l">
              <a:spcBef>
                <a:spcPts val="0"/>
              </a:spcBef>
              <a:spcAft>
                <a:spcPts val="0"/>
              </a:spcAft>
              <a:buClr>
                <a:srgbClr val="FFFFFF"/>
              </a:buClr>
              <a:buSzPts val="1200"/>
              <a:buFont typeface="Montserrat"/>
              <a:buChar char="●"/>
            </a:pPr>
            <a:r>
              <a:rPr lang="it" sz="1200">
                <a:solidFill>
                  <a:srgbClr val="FFFFFF"/>
                </a:solidFill>
                <a:latin typeface="Montserrat"/>
                <a:ea typeface="Montserrat"/>
                <a:cs typeface="Montserrat"/>
                <a:sym typeface="Montserrat"/>
              </a:rPr>
              <a:t>GAS PRICE (per unit, depending how busy is the network)</a:t>
            </a:r>
            <a:endParaRPr sz="1200">
              <a:solidFill>
                <a:srgbClr val="FFFFFF"/>
              </a:solidFill>
              <a:latin typeface="Montserrat"/>
              <a:ea typeface="Montserrat"/>
              <a:cs typeface="Montserrat"/>
              <a:sym typeface="Montserrat"/>
            </a:endParaRPr>
          </a:p>
          <a:p>
            <a:pPr indent="-304800" lvl="0" marL="457200" rtl="0" algn="l">
              <a:spcBef>
                <a:spcPts val="0"/>
              </a:spcBef>
              <a:spcAft>
                <a:spcPts val="0"/>
              </a:spcAft>
              <a:buClr>
                <a:srgbClr val="FFFFFF"/>
              </a:buClr>
              <a:buSzPts val="1200"/>
              <a:buFont typeface="Montserrat"/>
              <a:buChar char="●"/>
            </a:pPr>
            <a:r>
              <a:rPr lang="it" sz="1200">
                <a:solidFill>
                  <a:srgbClr val="FFFFFF"/>
                </a:solidFill>
                <a:latin typeface="Montserrat"/>
                <a:ea typeface="Montserrat"/>
                <a:cs typeface="Montserrat"/>
                <a:sym typeface="Montserrat"/>
              </a:rPr>
              <a:t>GAS AMOUNT (depends on how complicated is the function)</a:t>
            </a:r>
            <a:endParaRPr sz="1200">
              <a:solidFill>
                <a:srgbClr val="FFFFFF"/>
              </a:solidFill>
              <a:latin typeface="Montserrat"/>
              <a:ea typeface="Montserrat"/>
              <a:cs typeface="Montserrat"/>
              <a:sym typeface="Montserrat"/>
            </a:endParaRPr>
          </a:p>
          <a:p>
            <a:pPr indent="0" lvl="0" marL="457200" rtl="0" algn="l">
              <a:spcBef>
                <a:spcPts val="0"/>
              </a:spcBef>
              <a:spcAft>
                <a:spcPts val="0"/>
              </a:spcAft>
              <a:buNone/>
            </a:pPr>
            <a:r>
              <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rPr b="1" i="1" lang="it" sz="1200">
                <a:solidFill>
                  <a:srgbClr val="FFFFFF"/>
                </a:solidFill>
                <a:latin typeface="Montserrat"/>
                <a:ea typeface="Montserrat"/>
                <a:cs typeface="Montserrat"/>
                <a:sym typeface="Montserrat"/>
              </a:rPr>
              <a:t>** </a:t>
            </a:r>
            <a:r>
              <a:rPr b="1" i="1" lang="it" sz="1200">
                <a:solidFill>
                  <a:srgbClr val="FFFFFF"/>
                </a:solidFill>
                <a:latin typeface="Montserrat"/>
                <a:ea typeface="Montserrat"/>
                <a:cs typeface="Montserrat"/>
                <a:sym typeface="Montserrat"/>
              </a:rPr>
              <a:t>GAS &amp; TRANSACTIONS  GETS MORE EXPENSIVE WHEN THE NETWORK IS BUSY **</a:t>
            </a:r>
            <a:endParaRPr b="1" i="1" sz="1200">
              <a:solidFill>
                <a:srgbClr val="FFFFFF"/>
              </a:solidFill>
              <a:latin typeface="Montserrat"/>
              <a:ea typeface="Montserrat"/>
              <a:cs typeface="Montserrat"/>
              <a:sym typeface="Montserrat"/>
            </a:endParaRPr>
          </a:p>
        </p:txBody>
      </p:sp>
      <p:pic>
        <p:nvPicPr>
          <p:cNvPr id="613" name="Google Shape;613;p65"/>
          <p:cNvPicPr preferRelativeResize="0"/>
          <p:nvPr/>
        </p:nvPicPr>
        <p:blipFill>
          <a:blip r:embed="rId3">
            <a:alphaModFix/>
          </a:blip>
          <a:stretch>
            <a:fillRect/>
          </a:stretch>
        </p:blipFill>
        <p:spPr>
          <a:xfrm>
            <a:off x="6448524" y="592838"/>
            <a:ext cx="2351000" cy="3957825"/>
          </a:xfrm>
          <a:prstGeom prst="rect">
            <a:avLst/>
          </a:prstGeom>
          <a:noFill/>
          <a:ln>
            <a:noFill/>
          </a:ln>
        </p:spPr>
      </p:pic>
      <p:sp>
        <p:nvSpPr>
          <p:cNvPr id="614" name="Google Shape;614;p65"/>
          <p:cNvSpPr/>
          <p:nvPr/>
        </p:nvSpPr>
        <p:spPr>
          <a:xfrm>
            <a:off x="2656575" y="3979325"/>
            <a:ext cx="1104600" cy="4374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65"/>
          <p:cNvSpPr txBox="1"/>
          <p:nvPr/>
        </p:nvSpPr>
        <p:spPr>
          <a:xfrm>
            <a:off x="342375" y="4524175"/>
            <a:ext cx="5733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1200">
                <a:solidFill>
                  <a:srgbClr val="FFFF00"/>
                </a:solidFill>
                <a:latin typeface="Montserrat"/>
                <a:ea typeface="Montserrat"/>
                <a:cs typeface="Montserrat"/>
                <a:sym typeface="Montserrat"/>
              </a:rPr>
              <a:t>= HACKING THE BLOCKCHAIN IS TOO EXPENSIVE TO BE WORTH IT</a:t>
            </a:r>
            <a:endParaRPr b="1" i="1" sz="1200">
              <a:solidFill>
                <a:srgbClr val="FFFF00"/>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39"/>
          <p:cNvSpPr txBox="1"/>
          <p:nvPr>
            <p:ph type="title"/>
          </p:nvPr>
        </p:nvSpPr>
        <p:spPr>
          <a:xfrm>
            <a:off x="311700" y="1831350"/>
            <a:ext cx="8520600" cy="1628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PLEASE </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ASK “STUPID” QUESTIONS!  </a:t>
            </a:r>
            <a:endParaRPr i="1" sz="2255">
              <a:solidFill>
                <a:srgbClr val="FFFFFF"/>
              </a:solidFill>
              <a:latin typeface="Montserrat"/>
              <a:ea typeface="Montserrat"/>
              <a:cs typeface="Montserrat"/>
              <a:sym typeface="Montserra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66"/>
          <p:cNvSpPr/>
          <p:nvPr/>
        </p:nvSpPr>
        <p:spPr>
          <a:xfrm>
            <a:off x="4129950" y="1377575"/>
            <a:ext cx="725400" cy="725400"/>
          </a:xfrm>
          <a:prstGeom prst="cube">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66"/>
          <p:cNvSpPr txBox="1"/>
          <p:nvPr/>
        </p:nvSpPr>
        <p:spPr>
          <a:xfrm>
            <a:off x="3055500" y="306025"/>
            <a:ext cx="30330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WHAT CAN YOU STORE ON THE BLOCKCHAIN?</a:t>
            </a:r>
            <a:endParaRPr>
              <a:solidFill>
                <a:srgbClr val="FFFFFF"/>
              </a:solidFill>
              <a:latin typeface="Montserrat"/>
              <a:ea typeface="Montserrat"/>
              <a:cs typeface="Montserrat"/>
              <a:sym typeface="Montserrat"/>
            </a:endParaRPr>
          </a:p>
        </p:txBody>
      </p:sp>
      <p:sp>
        <p:nvSpPr>
          <p:cNvPr id="622" name="Google Shape;622;p66"/>
          <p:cNvSpPr/>
          <p:nvPr/>
        </p:nvSpPr>
        <p:spPr>
          <a:xfrm>
            <a:off x="2122955" y="3117500"/>
            <a:ext cx="1392900" cy="675900"/>
          </a:xfrm>
          <a:prstGeom prst="roundRect">
            <a:avLst>
              <a:gd fmla="val 16667" name="adj"/>
            </a:avLst>
          </a:prstGeom>
          <a:solidFill>
            <a:srgbClr val="00FFFF"/>
          </a:solidFill>
          <a:ln cap="flat" cmpd="sng" w="19050">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latin typeface="Montserrat"/>
              <a:ea typeface="Montserrat"/>
              <a:cs typeface="Montserrat"/>
              <a:sym typeface="Montserrat"/>
            </a:endParaRPr>
          </a:p>
          <a:p>
            <a:pPr indent="0" lvl="0" marL="0" rtl="0" algn="ctr">
              <a:spcBef>
                <a:spcPts val="0"/>
              </a:spcBef>
              <a:spcAft>
                <a:spcPts val="0"/>
              </a:spcAft>
              <a:buNone/>
            </a:pPr>
            <a:r>
              <a:rPr lang="it" sz="1000">
                <a:latin typeface="Montserrat"/>
                <a:ea typeface="Montserrat"/>
                <a:cs typeface="Montserrat"/>
                <a:sym typeface="Montserrat"/>
              </a:rPr>
              <a:t>SMALL  FILES</a:t>
            </a:r>
            <a:endParaRPr sz="1000">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p:txBody>
      </p:sp>
      <p:sp>
        <p:nvSpPr>
          <p:cNvPr id="623" name="Google Shape;623;p66"/>
          <p:cNvSpPr/>
          <p:nvPr/>
        </p:nvSpPr>
        <p:spPr>
          <a:xfrm>
            <a:off x="1691550" y="1377575"/>
            <a:ext cx="725400" cy="725400"/>
          </a:xfrm>
          <a:prstGeom prst="cube">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66"/>
          <p:cNvSpPr/>
          <p:nvPr/>
        </p:nvSpPr>
        <p:spPr>
          <a:xfrm>
            <a:off x="2910750" y="1377575"/>
            <a:ext cx="725400" cy="725400"/>
          </a:xfrm>
          <a:prstGeom prst="cube">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66"/>
          <p:cNvSpPr/>
          <p:nvPr/>
        </p:nvSpPr>
        <p:spPr>
          <a:xfrm>
            <a:off x="5349150" y="1377575"/>
            <a:ext cx="725400" cy="725400"/>
          </a:xfrm>
          <a:prstGeom prst="cube">
            <a:avLst>
              <a:gd fmla="val 25000" name="adj"/>
            </a:avLst>
          </a:prstGeom>
          <a:solidFill>
            <a:schemeClr val="lt2"/>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66"/>
          <p:cNvSpPr/>
          <p:nvPr/>
        </p:nvSpPr>
        <p:spPr>
          <a:xfrm>
            <a:off x="6568350" y="1377575"/>
            <a:ext cx="725400" cy="725400"/>
          </a:xfrm>
          <a:prstGeom prst="cube">
            <a:avLst>
              <a:gd fmla="val 25000" name="adj"/>
            </a:avLst>
          </a:prstGeom>
          <a:solidFill>
            <a:schemeClr val="lt2"/>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7" name="Google Shape;627;p66"/>
          <p:cNvCxnSpPr>
            <a:stCxn id="623" idx="4"/>
            <a:endCxn id="624" idx="2"/>
          </p:cNvCxnSpPr>
          <p:nvPr/>
        </p:nvCxnSpPr>
        <p:spPr>
          <a:xfrm>
            <a:off x="2235600" y="1830950"/>
            <a:ext cx="675300" cy="0"/>
          </a:xfrm>
          <a:prstGeom prst="straightConnector1">
            <a:avLst/>
          </a:prstGeom>
          <a:noFill/>
          <a:ln cap="flat" cmpd="sng" w="38100">
            <a:solidFill>
              <a:srgbClr val="FFFFFF"/>
            </a:solidFill>
            <a:prstDash val="dot"/>
            <a:round/>
            <a:headEnd len="med" w="med" type="none"/>
            <a:tailEnd len="med" w="med" type="none"/>
          </a:ln>
        </p:spPr>
      </p:cxnSp>
      <p:cxnSp>
        <p:nvCxnSpPr>
          <p:cNvPr id="628" name="Google Shape;628;p66"/>
          <p:cNvCxnSpPr/>
          <p:nvPr/>
        </p:nvCxnSpPr>
        <p:spPr>
          <a:xfrm>
            <a:off x="4674000" y="1830950"/>
            <a:ext cx="675300" cy="0"/>
          </a:xfrm>
          <a:prstGeom prst="straightConnector1">
            <a:avLst/>
          </a:prstGeom>
          <a:noFill/>
          <a:ln cap="flat" cmpd="sng" w="38100">
            <a:solidFill>
              <a:srgbClr val="FFFFFF"/>
            </a:solidFill>
            <a:prstDash val="dot"/>
            <a:round/>
            <a:headEnd len="med" w="med" type="none"/>
            <a:tailEnd len="med" w="med" type="none"/>
          </a:ln>
        </p:spPr>
      </p:cxnSp>
      <p:cxnSp>
        <p:nvCxnSpPr>
          <p:cNvPr id="629" name="Google Shape;629;p66"/>
          <p:cNvCxnSpPr/>
          <p:nvPr/>
        </p:nvCxnSpPr>
        <p:spPr>
          <a:xfrm>
            <a:off x="5893200" y="1830950"/>
            <a:ext cx="675300" cy="0"/>
          </a:xfrm>
          <a:prstGeom prst="straightConnector1">
            <a:avLst/>
          </a:prstGeom>
          <a:noFill/>
          <a:ln cap="flat" cmpd="sng" w="38100">
            <a:solidFill>
              <a:srgbClr val="FFFFFF"/>
            </a:solidFill>
            <a:prstDash val="dot"/>
            <a:round/>
            <a:headEnd len="med" w="med" type="none"/>
            <a:tailEnd len="med" w="med" type="none"/>
          </a:ln>
        </p:spPr>
      </p:cxnSp>
      <p:cxnSp>
        <p:nvCxnSpPr>
          <p:cNvPr id="630" name="Google Shape;630;p66"/>
          <p:cNvCxnSpPr/>
          <p:nvPr/>
        </p:nvCxnSpPr>
        <p:spPr>
          <a:xfrm>
            <a:off x="7112400" y="1830950"/>
            <a:ext cx="675300" cy="0"/>
          </a:xfrm>
          <a:prstGeom prst="straightConnector1">
            <a:avLst/>
          </a:prstGeom>
          <a:noFill/>
          <a:ln cap="flat" cmpd="sng" w="38100">
            <a:solidFill>
              <a:srgbClr val="FFFFFF"/>
            </a:solidFill>
            <a:prstDash val="dot"/>
            <a:round/>
            <a:headEnd len="med" w="med" type="none"/>
            <a:tailEnd len="med" w="med" type="none"/>
          </a:ln>
        </p:spPr>
      </p:cxnSp>
      <p:cxnSp>
        <p:nvCxnSpPr>
          <p:cNvPr id="631" name="Google Shape;631;p66"/>
          <p:cNvCxnSpPr/>
          <p:nvPr/>
        </p:nvCxnSpPr>
        <p:spPr>
          <a:xfrm>
            <a:off x="1195300" y="1830950"/>
            <a:ext cx="496500" cy="0"/>
          </a:xfrm>
          <a:prstGeom prst="straightConnector1">
            <a:avLst/>
          </a:prstGeom>
          <a:noFill/>
          <a:ln cap="flat" cmpd="sng" w="38100">
            <a:solidFill>
              <a:srgbClr val="FFFFFF"/>
            </a:solidFill>
            <a:prstDash val="dot"/>
            <a:round/>
            <a:headEnd len="med" w="med" type="none"/>
            <a:tailEnd len="med" w="med" type="none"/>
          </a:ln>
        </p:spPr>
      </p:cxnSp>
      <p:sp>
        <p:nvSpPr>
          <p:cNvPr id="632" name="Google Shape;632;p66"/>
          <p:cNvSpPr/>
          <p:nvPr/>
        </p:nvSpPr>
        <p:spPr>
          <a:xfrm>
            <a:off x="4307700" y="2340125"/>
            <a:ext cx="376200" cy="268200"/>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66"/>
          <p:cNvSpPr/>
          <p:nvPr/>
        </p:nvSpPr>
        <p:spPr>
          <a:xfrm>
            <a:off x="3799355" y="3955700"/>
            <a:ext cx="1392900" cy="675900"/>
          </a:xfrm>
          <a:prstGeom prst="roundRect">
            <a:avLst>
              <a:gd fmla="val 16667" name="adj"/>
            </a:avLst>
          </a:prstGeom>
          <a:solidFill>
            <a:srgbClr val="00FFFF"/>
          </a:solidFill>
          <a:ln cap="flat" cmpd="sng" w="19050">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latin typeface="Montserrat"/>
              <a:ea typeface="Montserrat"/>
              <a:cs typeface="Montserrat"/>
              <a:sym typeface="Montserrat"/>
            </a:endParaRPr>
          </a:p>
          <a:p>
            <a:pPr indent="0" lvl="0" marL="0" rtl="0" algn="ctr">
              <a:spcBef>
                <a:spcPts val="0"/>
              </a:spcBef>
              <a:spcAft>
                <a:spcPts val="0"/>
              </a:spcAft>
              <a:buNone/>
            </a:pPr>
            <a:r>
              <a:rPr lang="it" sz="1000">
                <a:latin typeface="Montserrat"/>
                <a:ea typeface="Montserrat"/>
                <a:cs typeface="Montserrat"/>
                <a:sym typeface="Montserrat"/>
              </a:rPr>
              <a:t>SMART CONTRACTS</a:t>
            </a:r>
            <a:endParaRPr sz="1000">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p:txBody>
      </p:sp>
      <p:sp>
        <p:nvSpPr>
          <p:cNvPr id="634" name="Google Shape;634;p66"/>
          <p:cNvSpPr/>
          <p:nvPr/>
        </p:nvSpPr>
        <p:spPr>
          <a:xfrm>
            <a:off x="3799355" y="3117500"/>
            <a:ext cx="1392900" cy="675900"/>
          </a:xfrm>
          <a:prstGeom prst="roundRect">
            <a:avLst>
              <a:gd fmla="val 16667" name="adj"/>
            </a:avLst>
          </a:prstGeom>
          <a:solidFill>
            <a:srgbClr val="00FFFF"/>
          </a:solidFill>
          <a:ln cap="flat" cmpd="sng" w="19050">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latin typeface="Montserrat"/>
              <a:ea typeface="Montserrat"/>
              <a:cs typeface="Montserrat"/>
              <a:sym typeface="Montserrat"/>
            </a:endParaRPr>
          </a:p>
          <a:p>
            <a:pPr indent="0" lvl="0" marL="0" rtl="0" algn="ctr">
              <a:spcBef>
                <a:spcPts val="0"/>
              </a:spcBef>
              <a:spcAft>
                <a:spcPts val="0"/>
              </a:spcAft>
              <a:buNone/>
            </a:pPr>
            <a:r>
              <a:rPr lang="it" sz="1000">
                <a:latin typeface="Montserrat"/>
                <a:ea typeface="Montserrat"/>
                <a:cs typeface="Montserrat"/>
                <a:sym typeface="Montserrat"/>
              </a:rPr>
              <a:t>ADDRESSES</a:t>
            </a:r>
            <a:endParaRPr sz="1000">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p:txBody>
      </p:sp>
      <p:cxnSp>
        <p:nvCxnSpPr>
          <p:cNvPr id="635" name="Google Shape;635;p66"/>
          <p:cNvCxnSpPr/>
          <p:nvPr/>
        </p:nvCxnSpPr>
        <p:spPr>
          <a:xfrm>
            <a:off x="3454800" y="1830950"/>
            <a:ext cx="675300" cy="0"/>
          </a:xfrm>
          <a:prstGeom prst="straightConnector1">
            <a:avLst/>
          </a:prstGeom>
          <a:noFill/>
          <a:ln cap="flat" cmpd="sng" w="38100">
            <a:solidFill>
              <a:srgbClr val="FFFFFF"/>
            </a:solidFill>
            <a:prstDash val="dot"/>
            <a:round/>
            <a:headEnd len="med" w="med" type="none"/>
            <a:tailEnd len="med" w="med" type="none"/>
          </a:ln>
        </p:spPr>
      </p:cxnSp>
      <p:sp>
        <p:nvSpPr>
          <p:cNvPr id="636" name="Google Shape;636;p66"/>
          <p:cNvSpPr/>
          <p:nvPr/>
        </p:nvSpPr>
        <p:spPr>
          <a:xfrm>
            <a:off x="5475750" y="3117500"/>
            <a:ext cx="1392900" cy="1514100"/>
          </a:xfrm>
          <a:prstGeom prst="roundRect">
            <a:avLst>
              <a:gd fmla="val 16667" name="adj"/>
            </a:avLst>
          </a:prstGeom>
          <a:solidFill>
            <a:srgbClr val="FF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latin typeface="Montserrat"/>
              <a:ea typeface="Montserrat"/>
              <a:cs typeface="Montserrat"/>
              <a:sym typeface="Montserrat"/>
            </a:endParaRPr>
          </a:p>
          <a:p>
            <a:pPr indent="0" lvl="0" marL="0" rtl="0" algn="ctr">
              <a:spcBef>
                <a:spcPts val="0"/>
              </a:spcBef>
              <a:spcAft>
                <a:spcPts val="0"/>
              </a:spcAft>
              <a:buNone/>
            </a:pPr>
            <a:r>
              <a:rPr b="1" lang="it" sz="1000">
                <a:solidFill>
                  <a:srgbClr val="FFFFFF"/>
                </a:solidFill>
                <a:latin typeface="Montserrat"/>
                <a:ea typeface="Montserrat"/>
                <a:cs typeface="Montserrat"/>
                <a:sym typeface="Montserrat"/>
              </a:rPr>
              <a:t>LARGE FILES</a:t>
            </a:r>
            <a:endParaRPr b="1" sz="10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p:txBody>
      </p:sp>
      <p:sp>
        <p:nvSpPr>
          <p:cNvPr id="637" name="Google Shape;637;p66"/>
          <p:cNvSpPr/>
          <p:nvPr/>
        </p:nvSpPr>
        <p:spPr>
          <a:xfrm>
            <a:off x="6961250" y="3292400"/>
            <a:ext cx="448200" cy="326100"/>
          </a:xfrm>
          <a:prstGeom prst="rightArrow">
            <a:avLst>
              <a:gd fmla="val 50000" name="adj1"/>
              <a:gd fmla="val 50000" name="adj2"/>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66"/>
          <p:cNvSpPr/>
          <p:nvPr/>
        </p:nvSpPr>
        <p:spPr>
          <a:xfrm>
            <a:off x="7535850" y="2875225"/>
            <a:ext cx="383100" cy="383100"/>
          </a:xfrm>
          <a:prstGeom prst="cube">
            <a:avLst>
              <a:gd fmla="val 25000" name="adj"/>
            </a:avLst>
          </a:prstGeom>
          <a:solidFill>
            <a:srgbClr val="00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66"/>
          <p:cNvSpPr/>
          <p:nvPr/>
        </p:nvSpPr>
        <p:spPr>
          <a:xfrm>
            <a:off x="7535850" y="3696025"/>
            <a:ext cx="383100" cy="383100"/>
          </a:xfrm>
          <a:prstGeom prst="cube">
            <a:avLst>
              <a:gd fmla="val 25000" name="adj"/>
            </a:avLst>
          </a:prstGeom>
          <a:solidFill>
            <a:srgbClr val="00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66"/>
          <p:cNvSpPr/>
          <p:nvPr/>
        </p:nvSpPr>
        <p:spPr>
          <a:xfrm>
            <a:off x="8503375" y="2875225"/>
            <a:ext cx="383100" cy="383100"/>
          </a:xfrm>
          <a:prstGeom prst="cube">
            <a:avLst>
              <a:gd fmla="val 25000" name="adj"/>
            </a:avLst>
          </a:prstGeom>
          <a:solidFill>
            <a:srgbClr val="00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66"/>
          <p:cNvSpPr/>
          <p:nvPr/>
        </p:nvSpPr>
        <p:spPr>
          <a:xfrm>
            <a:off x="8503375" y="3696025"/>
            <a:ext cx="383100" cy="383100"/>
          </a:xfrm>
          <a:prstGeom prst="cube">
            <a:avLst>
              <a:gd fmla="val 25000" name="adj"/>
            </a:avLst>
          </a:prstGeom>
          <a:solidFill>
            <a:srgbClr val="00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2" name="Google Shape;642;p66"/>
          <p:cNvCxnSpPr>
            <a:stCxn id="638" idx="4"/>
            <a:endCxn id="640" idx="2"/>
          </p:cNvCxnSpPr>
          <p:nvPr/>
        </p:nvCxnSpPr>
        <p:spPr>
          <a:xfrm>
            <a:off x="7823175" y="3114663"/>
            <a:ext cx="680100" cy="0"/>
          </a:xfrm>
          <a:prstGeom prst="straightConnector1">
            <a:avLst/>
          </a:prstGeom>
          <a:noFill/>
          <a:ln cap="flat" cmpd="sng" w="9525">
            <a:solidFill>
              <a:srgbClr val="FFFFFF"/>
            </a:solidFill>
            <a:prstDash val="solid"/>
            <a:round/>
            <a:headEnd len="med" w="med" type="none"/>
            <a:tailEnd len="med" w="med" type="none"/>
          </a:ln>
        </p:spPr>
      </p:cxnSp>
      <p:cxnSp>
        <p:nvCxnSpPr>
          <p:cNvPr id="643" name="Google Shape;643;p66"/>
          <p:cNvCxnSpPr>
            <a:endCxn id="638" idx="3"/>
          </p:cNvCxnSpPr>
          <p:nvPr/>
        </p:nvCxnSpPr>
        <p:spPr>
          <a:xfrm rot="10800000">
            <a:off x="7679513" y="3258325"/>
            <a:ext cx="0" cy="533400"/>
          </a:xfrm>
          <a:prstGeom prst="straightConnector1">
            <a:avLst/>
          </a:prstGeom>
          <a:noFill/>
          <a:ln cap="flat" cmpd="sng" w="9525">
            <a:solidFill>
              <a:srgbClr val="FFFFFF"/>
            </a:solidFill>
            <a:prstDash val="solid"/>
            <a:round/>
            <a:headEnd len="med" w="med" type="none"/>
            <a:tailEnd len="med" w="med" type="none"/>
          </a:ln>
        </p:spPr>
      </p:cxnSp>
      <p:cxnSp>
        <p:nvCxnSpPr>
          <p:cNvPr id="644" name="Google Shape;644;p66"/>
          <p:cNvCxnSpPr>
            <a:stCxn id="640" idx="3"/>
            <a:endCxn id="641" idx="1"/>
          </p:cNvCxnSpPr>
          <p:nvPr/>
        </p:nvCxnSpPr>
        <p:spPr>
          <a:xfrm>
            <a:off x="8647038" y="3258325"/>
            <a:ext cx="0" cy="533400"/>
          </a:xfrm>
          <a:prstGeom prst="straightConnector1">
            <a:avLst/>
          </a:prstGeom>
          <a:noFill/>
          <a:ln cap="flat" cmpd="sng" w="9525">
            <a:solidFill>
              <a:srgbClr val="FFFFFF"/>
            </a:solidFill>
            <a:prstDash val="solid"/>
            <a:round/>
            <a:headEnd len="med" w="med" type="none"/>
            <a:tailEnd len="med" w="med" type="none"/>
          </a:ln>
        </p:spPr>
      </p:cxnSp>
      <p:cxnSp>
        <p:nvCxnSpPr>
          <p:cNvPr id="645" name="Google Shape;645;p66"/>
          <p:cNvCxnSpPr/>
          <p:nvPr/>
        </p:nvCxnSpPr>
        <p:spPr>
          <a:xfrm>
            <a:off x="7823175" y="3952863"/>
            <a:ext cx="680100" cy="0"/>
          </a:xfrm>
          <a:prstGeom prst="straightConnector1">
            <a:avLst/>
          </a:prstGeom>
          <a:noFill/>
          <a:ln cap="flat" cmpd="sng" w="9525">
            <a:solidFill>
              <a:srgbClr val="FFFFFF"/>
            </a:solidFill>
            <a:prstDash val="solid"/>
            <a:round/>
            <a:headEnd len="med" w="med" type="none"/>
            <a:tailEnd len="med" w="med" type="none"/>
          </a:ln>
        </p:spPr>
      </p:cxnSp>
      <p:pic>
        <p:nvPicPr>
          <p:cNvPr id="646" name="Google Shape;646;p66"/>
          <p:cNvPicPr preferRelativeResize="0"/>
          <p:nvPr/>
        </p:nvPicPr>
        <p:blipFill>
          <a:blip r:embed="rId3">
            <a:alphaModFix/>
          </a:blip>
          <a:stretch>
            <a:fillRect/>
          </a:stretch>
        </p:blipFill>
        <p:spPr>
          <a:xfrm>
            <a:off x="7739928" y="2981400"/>
            <a:ext cx="948101" cy="948101"/>
          </a:xfrm>
          <a:prstGeom prst="rect">
            <a:avLst/>
          </a:prstGeom>
          <a:noFill/>
          <a:ln>
            <a:noFill/>
          </a:ln>
        </p:spPr>
      </p:pic>
      <p:sp>
        <p:nvSpPr>
          <p:cNvPr id="647" name="Google Shape;647;p66"/>
          <p:cNvSpPr/>
          <p:nvPr/>
        </p:nvSpPr>
        <p:spPr>
          <a:xfrm>
            <a:off x="512050" y="3038525"/>
            <a:ext cx="1392900" cy="1593000"/>
          </a:xfrm>
          <a:prstGeom prst="roundRect">
            <a:avLst>
              <a:gd fmla="val 16667" name="adj"/>
            </a:avLst>
          </a:prstGeom>
          <a:solidFill>
            <a:srgbClr val="00FFFF"/>
          </a:solidFill>
          <a:ln cap="flat" cmpd="sng" w="19050">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latin typeface="Montserrat"/>
              <a:ea typeface="Montserrat"/>
              <a:cs typeface="Montserrat"/>
              <a:sym typeface="Montserrat"/>
            </a:endParaRPr>
          </a:p>
          <a:p>
            <a:pPr indent="0" lvl="0" marL="0" rtl="0" algn="ctr">
              <a:spcBef>
                <a:spcPts val="0"/>
              </a:spcBef>
              <a:spcAft>
                <a:spcPts val="0"/>
              </a:spcAft>
              <a:buNone/>
            </a:pPr>
            <a:r>
              <a:rPr lang="it" sz="1000">
                <a:latin typeface="Montserrat"/>
                <a:ea typeface="Montserrat"/>
                <a:cs typeface="Montserrat"/>
                <a:sym typeface="Montserrat"/>
              </a:rPr>
              <a:t>VALUE (ETH)</a:t>
            </a:r>
            <a:endParaRPr sz="1000">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p:txBody>
      </p:sp>
      <p:sp>
        <p:nvSpPr>
          <p:cNvPr id="648" name="Google Shape;648;p66"/>
          <p:cNvSpPr/>
          <p:nvPr/>
        </p:nvSpPr>
        <p:spPr>
          <a:xfrm>
            <a:off x="2155693" y="3955688"/>
            <a:ext cx="1392900" cy="675900"/>
          </a:xfrm>
          <a:prstGeom prst="roundRect">
            <a:avLst>
              <a:gd fmla="val 16667" name="adj"/>
            </a:avLst>
          </a:prstGeom>
          <a:solidFill>
            <a:srgbClr val="00FFFF"/>
          </a:solidFill>
          <a:ln cap="flat" cmpd="sng" w="19050">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latin typeface="Montserrat"/>
              <a:ea typeface="Montserrat"/>
              <a:cs typeface="Montserrat"/>
              <a:sym typeface="Montserrat"/>
            </a:endParaRPr>
          </a:p>
          <a:p>
            <a:pPr indent="0" lvl="0" marL="0" rtl="0" algn="ctr">
              <a:spcBef>
                <a:spcPts val="0"/>
              </a:spcBef>
              <a:spcAft>
                <a:spcPts val="0"/>
              </a:spcAft>
              <a:buNone/>
            </a:pPr>
            <a:r>
              <a:rPr lang="it" sz="1000">
                <a:latin typeface="Montserrat"/>
                <a:ea typeface="Montserrat"/>
                <a:cs typeface="Montserrat"/>
                <a:sym typeface="Montserrat"/>
              </a:rPr>
              <a:t>SOME DATA</a:t>
            </a:r>
            <a:endParaRPr sz="1000">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2" name="Shape 652"/>
        <p:cNvGrpSpPr/>
        <p:nvPr/>
      </p:nvGrpSpPr>
      <p:grpSpPr>
        <a:xfrm>
          <a:off x="0" y="0"/>
          <a:ext cx="0" cy="0"/>
          <a:chOff x="0" y="0"/>
          <a:chExt cx="0" cy="0"/>
        </a:xfrm>
      </p:grpSpPr>
      <p:sp>
        <p:nvSpPr>
          <p:cNvPr id="653" name="Google Shape;653;p67"/>
          <p:cNvSpPr txBox="1"/>
          <p:nvPr/>
        </p:nvSpPr>
        <p:spPr>
          <a:xfrm>
            <a:off x="2140350" y="306025"/>
            <a:ext cx="4863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LOCATION ADDRESSING vs CONTENT ADDRESSING</a:t>
            </a:r>
            <a:endParaRPr>
              <a:solidFill>
                <a:srgbClr val="FFFFFF"/>
              </a:solidFill>
              <a:latin typeface="Montserrat"/>
              <a:ea typeface="Montserrat"/>
              <a:cs typeface="Montserrat"/>
              <a:sym typeface="Montserrat"/>
            </a:endParaRPr>
          </a:p>
        </p:txBody>
      </p:sp>
      <p:sp>
        <p:nvSpPr>
          <p:cNvPr id="654" name="Google Shape;654;p67"/>
          <p:cNvSpPr/>
          <p:nvPr/>
        </p:nvSpPr>
        <p:spPr>
          <a:xfrm>
            <a:off x="6560350" y="1178463"/>
            <a:ext cx="383100" cy="383100"/>
          </a:xfrm>
          <a:prstGeom prst="cube">
            <a:avLst>
              <a:gd fmla="val 25000" name="adj"/>
            </a:avLst>
          </a:prstGeom>
          <a:solidFill>
            <a:srgbClr val="00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67"/>
          <p:cNvSpPr/>
          <p:nvPr/>
        </p:nvSpPr>
        <p:spPr>
          <a:xfrm>
            <a:off x="6560350" y="1999263"/>
            <a:ext cx="383100" cy="383100"/>
          </a:xfrm>
          <a:prstGeom prst="cube">
            <a:avLst>
              <a:gd fmla="val 25000" name="adj"/>
            </a:avLst>
          </a:prstGeom>
          <a:solidFill>
            <a:srgbClr val="00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67"/>
          <p:cNvSpPr/>
          <p:nvPr/>
        </p:nvSpPr>
        <p:spPr>
          <a:xfrm>
            <a:off x="7527875" y="1178463"/>
            <a:ext cx="383100" cy="383100"/>
          </a:xfrm>
          <a:prstGeom prst="cube">
            <a:avLst>
              <a:gd fmla="val 25000" name="adj"/>
            </a:avLst>
          </a:prstGeom>
          <a:solidFill>
            <a:srgbClr val="00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67"/>
          <p:cNvSpPr/>
          <p:nvPr/>
        </p:nvSpPr>
        <p:spPr>
          <a:xfrm>
            <a:off x="7527875" y="1999263"/>
            <a:ext cx="383100" cy="383100"/>
          </a:xfrm>
          <a:prstGeom prst="cube">
            <a:avLst>
              <a:gd fmla="val 25000" name="adj"/>
            </a:avLst>
          </a:prstGeom>
          <a:solidFill>
            <a:srgbClr val="00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8" name="Google Shape;658;p67"/>
          <p:cNvCxnSpPr>
            <a:stCxn id="654" idx="4"/>
            <a:endCxn id="656" idx="2"/>
          </p:cNvCxnSpPr>
          <p:nvPr/>
        </p:nvCxnSpPr>
        <p:spPr>
          <a:xfrm>
            <a:off x="6847675" y="1417900"/>
            <a:ext cx="680100" cy="0"/>
          </a:xfrm>
          <a:prstGeom prst="straightConnector1">
            <a:avLst/>
          </a:prstGeom>
          <a:noFill/>
          <a:ln cap="flat" cmpd="sng" w="9525">
            <a:solidFill>
              <a:srgbClr val="FFFFFF"/>
            </a:solidFill>
            <a:prstDash val="solid"/>
            <a:round/>
            <a:headEnd len="med" w="med" type="none"/>
            <a:tailEnd len="med" w="med" type="none"/>
          </a:ln>
        </p:spPr>
      </p:cxnSp>
      <p:cxnSp>
        <p:nvCxnSpPr>
          <p:cNvPr id="659" name="Google Shape;659;p67"/>
          <p:cNvCxnSpPr>
            <a:endCxn id="654" idx="3"/>
          </p:cNvCxnSpPr>
          <p:nvPr/>
        </p:nvCxnSpPr>
        <p:spPr>
          <a:xfrm rot="10800000">
            <a:off x="6704013" y="1561563"/>
            <a:ext cx="0" cy="533400"/>
          </a:xfrm>
          <a:prstGeom prst="straightConnector1">
            <a:avLst/>
          </a:prstGeom>
          <a:noFill/>
          <a:ln cap="flat" cmpd="sng" w="9525">
            <a:solidFill>
              <a:srgbClr val="FFFFFF"/>
            </a:solidFill>
            <a:prstDash val="solid"/>
            <a:round/>
            <a:headEnd len="med" w="med" type="none"/>
            <a:tailEnd len="med" w="med" type="none"/>
          </a:ln>
        </p:spPr>
      </p:cxnSp>
      <p:cxnSp>
        <p:nvCxnSpPr>
          <p:cNvPr id="660" name="Google Shape;660;p67"/>
          <p:cNvCxnSpPr>
            <a:stCxn id="656" idx="3"/>
            <a:endCxn id="657" idx="1"/>
          </p:cNvCxnSpPr>
          <p:nvPr/>
        </p:nvCxnSpPr>
        <p:spPr>
          <a:xfrm>
            <a:off x="7671538" y="1561563"/>
            <a:ext cx="0" cy="533400"/>
          </a:xfrm>
          <a:prstGeom prst="straightConnector1">
            <a:avLst/>
          </a:prstGeom>
          <a:noFill/>
          <a:ln cap="flat" cmpd="sng" w="9525">
            <a:solidFill>
              <a:srgbClr val="FFFFFF"/>
            </a:solidFill>
            <a:prstDash val="solid"/>
            <a:round/>
            <a:headEnd len="med" w="med" type="none"/>
            <a:tailEnd len="med" w="med" type="none"/>
          </a:ln>
        </p:spPr>
      </p:cxnSp>
      <p:cxnSp>
        <p:nvCxnSpPr>
          <p:cNvPr id="661" name="Google Shape;661;p67"/>
          <p:cNvCxnSpPr/>
          <p:nvPr/>
        </p:nvCxnSpPr>
        <p:spPr>
          <a:xfrm>
            <a:off x="6847675" y="2256100"/>
            <a:ext cx="680100" cy="0"/>
          </a:xfrm>
          <a:prstGeom prst="straightConnector1">
            <a:avLst/>
          </a:prstGeom>
          <a:noFill/>
          <a:ln cap="flat" cmpd="sng" w="9525">
            <a:solidFill>
              <a:srgbClr val="FFFFFF"/>
            </a:solidFill>
            <a:prstDash val="solid"/>
            <a:round/>
            <a:headEnd len="med" w="med" type="none"/>
            <a:tailEnd len="med" w="med" type="none"/>
          </a:ln>
        </p:spPr>
      </p:cxnSp>
      <p:pic>
        <p:nvPicPr>
          <p:cNvPr id="662" name="Google Shape;662;p67"/>
          <p:cNvPicPr preferRelativeResize="0"/>
          <p:nvPr/>
        </p:nvPicPr>
        <p:blipFill>
          <a:blip r:embed="rId3">
            <a:alphaModFix/>
          </a:blip>
          <a:stretch>
            <a:fillRect/>
          </a:stretch>
        </p:blipFill>
        <p:spPr>
          <a:xfrm>
            <a:off x="6764428" y="1284638"/>
            <a:ext cx="948101" cy="948101"/>
          </a:xfrm>
          <a:prstGeom prst="rect">
            <a:avLst/>
          </a:prstGeom>
          <a:noFill/>
          <a:ln>
            <a:noFill/>
          </a:ln>
        </p:spPr>
      </p:pic>
      <p:pic>
        <p:nvPicPr>
          <p:cNvPr id="663" name="Google Shape;663;p67"/>
          <p:cNvPicPr preferRelativeResize="0"/>
          <p:nvPr/>
        </p:nvPicPr>
        <p:blipFill>
          <a:blip r:embed="rId4">
            <a:alphaModFix/>
          </a:blip>
          <a:stretch>
            <a:fillRect/>
          </a:stretch>
        </p:blipFill>
        <p:spPr>
          <a:xfrm>
            <a:off x="1126500" y="1369050"/>
            <a:ext cx="822725" cy="822725"/>
          </a:xfrm>
          <a:prstGeom prst="rect">
            <a:avLst/>
          </a:prstGeom>
          <a:noFill/>
          <a:ln>
            <a:noFill/>
          </a:ln>
        </p:spPr>
      </p:pic>
      <p:pic>
        <p:nvPicPr>
          <p:cNvPr id="664" name="Google Shape;664;p67"/>
          <p:cNvPicPr preferRelativeResize="0"/>
          <p:nvPr/>
        </p:nvPicPr>
        <p:blipFill>
          <a:blip r:embed="rId5">
            <a:alphaModFix/>
          </a:blip>
          <a:stretch>
            <a:fillRect/>
          </a:stretch>
        </p:blipFill>
        <p:spPr>
          <a:xfrm>
            <a:off x="3988500" y="4179838"/>
            <a:ext cx="583500" cy="583500"/>
          </a:xfrm>
          <a:prstGeom prst="rect">
            <a:avLst/>
          </a:prstGeom>
          <a:noFill/>
          <a:ln>
            <a:noFill/>
          </a:ln>
        </p:spPr>
      </p:pic>
      <p:pic>
        <p:nvPicPr>
          <p:cNvPr id="665" name="Google Shape;665;p67"/>
          <p:cNvPicPr preferRelativeResize="0"/>
          <p:nvPr/>
        </p:nvPicPr>
        <p:blipFill>
          <a:blip r:embed="rId4">
            <a:alphaModFix/>
          </a:blip>
          <a:stretch>
            <a:fillRect/>
          </a:stretch>
        </p:blipFill>
        <p:spPr>
          <a:xfrm>
            <a:off x="1785650" y="1369050"/>
            <a:ext cx="822725" cy="822725"/>
          </a:xfrm>
          <a:prstGeom prst="rect">
            <a:avLst/>
          </a:prstGeom>
          <a:noFill/>
          <a:ln>
            <a:noFill/>
          </a:ln>
        </p:spPr>
      </p:pic>
      <p:cxnSp>
        <p:nvCxnSpPr>
          <p:cNvPr id="666" name="Google Shape;666;p67"/>
          <p:cNvCxnSpPr/>
          <p:nvPr/>
        </p:nvCxnSpPr>
        <p:spPr>
          <a:xfrm rot="10800000">
            <a:off x="2432675" y="2445750"/>
            <a:ext cx="1520100" cy="1634400"/>
          </a:xfrm>
          <a:prstGeom prst="straightConnector1">
            <a:avLst/>
          </a:prstGeom>
          <a:noFill/>
          <a:ln cap="flat" cmpd="sng" w="9525">
            <a:solidFill>
              <a:schemeClr val="lt1"/>
            </a:solidFill>
            <a:prstDash val="solid"/>
            <a:round/>
            <a:headEnd len="med" w="med" type="none"/>
            <a:tailEnd len="med" w="med" type="triangle"/>
          </a:ln>
        </p:spPr>
      </p:cxnSp>
      <p:cxnSp>
        <p:nvCxnSpPr>
          <p:cNvPr id="667" name="Google Shape;667;p67"/>
          <p:cNvCxnSpPr/>
          <p:nvPr/>
        </p:nvCxnSpPr>
        <p:spPr>
          <a:xfrm flipH="1" rot="10800000">
            <a:off x="4700750" y="2445750"/>
            <a:ext cx="1520100" cy="1634400"/>
          </a:xfrm>
          <a:prstGeom prst="straightConnector1">
            <a:avLst/>
          </a:prstGeom>
          <a:noFill/>
          <a:ln cap="flat" cmpd="sng" w="9525">
            <a:solidFill>
              <a:schemeClr val="lt1"/>
            </a:solidFill>
            <a:prstDash val="solid"/>
            <a:round/>
            <a:headEnd len="med" w="med" type="none"/>
            <a:tailEnd len="med" w="med" type="triangle"/>
          </a:ln>
        </p:spPr>
      </p:cxnSp>
      <p:sp>
        <p:nvSpPr>
          <p:cNvPr id="668" name="Google Shape;668;p67"/>
          <p:cNvSpPr txBox="1"/>
          <p:nvPr/>
        </p:nvSpPr>
        <p:spPr>
          <a:xfrm>
            <a:off x="1867500" y="3510213"/>
            <a:ext cx="1365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t" sz="1200">
                <a:solidFill>
                  <a:srgbClr val="FFFFFF"/>
                </a:solidFill>
                <a:latin typeface="Montserrat"/>
                <a:ea typeface="Montserrat"/>
                <a:cs typeface="Montserrat"/>
                <a:sym typeface="Montserrat"/>
              </a:rPr>
              <a:t>URL query</a:t>
            </a:r>
            <a:endParaRPr b="1" sz="1200">
              <a:solidFill>
                <a:srgbClr val="FFFFFF"/>
              </a:solidFill>
              <a:latin typeface="Montserrat"/>
              <a:ea typeface="Montserrat"/>
              <a:cs typeface="Montserrat"/>
              <a:sym typeface="Montserrat"/>
            </a:endParaRPr>
          </a:p>
        </p:txBody>
      </p:sp>
      <p:sp>
        <p:nvSpPr>
          <p:cNvPr id="669" name="Google Shape;669;p67"/>
          <p:cNvSpPr txBox="1"/>
          <p:nvPr/>
        </p:nvSpPr>
        <p:spPr>
          <a:xfrm>
            <a:off x="5638650" y="3510213"/>
            <a:ext cx="1365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t" sz="1200">
                <a:solidFill>
                  <a:srgbClr val="FFFFFF"/>
                </a:solidFill>
                <a:latin typeface="Montserrat"/>
                <a:ea typeface="Montserrat"/>
                <a:cs typeface="Montserrat"/>
                <a:sym typeface="Montserrat"/>
              </a:rPr>
              <a:t>HASH query</a:t>
            </a:r>
            <a:endParaRPr b="1" sz="1200">
              <a:solidFill>
                <a:srgbClr val="FFFFFF"/>
              </a:solidFill>
              <a:latin typeface="Montserrat"/>
              <a:ea typeface="Montserrat"/>
              <a:cs typeface="Montserrat"/>
              <a:sym typeface="Montserrat"/>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3" name="Shape 673"/>
        <p:cNvGrpSpPr/>
        <p:nvPr/>
      </p:nvGrpSpPr>
      <p:grpSpPr>
        <a:xfrm>
          <a:off x="0" y="0"/>
          <a:ext cx="0" cy="0"/>
          <a:chOff x="0" y="0"/>
          <a:chExt cx="0" cy="0"/>
        </a:xfrm>
      </p:grpSpPr>
      <p:sp>
        <p:nvSpPr>
          <p:cNvPr id="674" name="Google Shape;674;p68"/>
          <p:cNvSpPr txBox="1"/>
          <p:nvPr/>
        </p:nvSpPr>
        <p:spPr>
          <a:xfrm>
            <a:off x="461175" y="429650"/>
            <a:ext cx="2742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t">
                <a:solidFill>
                  <a:srgbClr val="FFFFFF"/>
                </a:solidFill>
                <a:latin typeface="Montserrat"/>
                <a:ea typeface="Montserrat"/>
                <a:cs typeface="Montserrat"/>
                <a:sym typeface="Montserrat"/>
              </a:rPr>
              <a:t>WEB2 APP</a:t>
            </a:r>
            <a:endParaRPr b="1" sz="1200">
              <a:solidFill>
                <a:srgbClr val="FFFFFF"/>
              </a:solidFill>
              <a:latin typeface="Montserrat"/>
              <a:ea typeface="Montserrat"/>
              <a:cs typeface="Montserrat"/>
              <a:sym typeface="Montserrat"/>
            </a:endParaRPr>
          </a:p>
        </p:txBody>
      </p:sp>
      <p:sp>
        <p:nvSpPr>
          <p:cNvPr id="675" name="Google Shape;675;p68"/>
          <p:cNvSpPr txBox="1"/>
          <p:nvPr/>
        </p:nvSpPr>
        <p:spPr>
          <a:xfrm>
            <a:off x="355588" y="2751200"/>
            <a:ext cx="1176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1200">
                <a:solidFill>
                  <a:srgbClr val="FFFFFF"/>
                </a:solidFill>
                <a:latin typeface="Montserrat"/>
                <a:ea typeface="Montserrat"/>
                <a:cs typeface="Montserrat"/>
                <a:sym typeface="Montserrat"/>
              </a:rPr>
              <a:t>CREATOR </a:t>
            </a:r>
            <a:endParaRPr b="1" sz="1200">
              <a:solidFill>
                <a:srgbClr val="FFFFFF"/>
              </a:solidFill>
              <a:latin typeface="Montserrat"/>
              <a:ea typeface="Montserrat"/>
              <a:cs typeface="Montserrat"/>
              <a:sym typeface="Montserrat"/>
            </a:endParaRPr>
          </a:p>
        </p:txBody>
      </p:sp>
      <p:sp>
        <p:nvSpPr>
          <p:cNvPr id="676" name="Google Shape;676;p68"/>
          <p:cNvSpPr txBox="1"/>
          <p:nvPr/>
        </p:nvSpPr>
        <p:spPr>
          <a:xfrm>
            <a:off x="0" y="4589400"/>
            <a:ext cx="4048800" cy="5541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rgbClr val="FFFFFF"/>
              </a:buClr>
              <a:buSzPts val="1200"/>
              <a:buFont typeface="Montserrat"/>
              <a:buChar char="●"/>
            </a:pPr>
            <a:r>
              <a:rPr lang="it" sz="1200">
                <a:solidFill>
                  <a:srgbClr val="FFFFFF"/>
                </a:solidFill>
                <a:latin typeface="Montserrat"/>
                <a:ea typeface="Montserrat"/>
                <a:cs typeface="Montserrat"/>
                <a:sym typeface="Montserrat"/>
              </a:rPr>
              <a:t>ALL information is hold by Aggregator</a:t>
            </a:r>
            <a:endParaRPr sz="1200">
              <a:solidFill>
                <a:srgbClr val="FFFFFF"/>
              </a:solidFill>
              <a:latin typeface="Montserrat"/>
              <a:ea typeface="Montserrat"/>
              <a:cs typeface="Montserrat"/>
              <a:sym typeface="Montserrat"/>
            </a:endParaRPr>
          </a:p>
          <a:p>
            <a:pPr indent="-304800" lvl="0" marL="457200" rtl="0" algn="l">
              <a:spcBef>
                <a:spcPts val="0"/>
              </a:spcBef>
              <a:spcAft>
                <a:spcPts val="0"/>
              </a:spcAft>
              <a:buClr>
                <a:srgbClr val="FFFFFF"/>
              </a:buClr>
              <a:buSzPts val="1200"/>
              <a:buFont typeface="Montserrat"/>
              <a:buChar char="●"/>
            </a:pPr>
            <a:r>
              <a:rPr lang="it" sz="1200">
                <a:solidFill>
                  <a:srgbClr val="FFFFFF"/>
                </a:solidFill>
                <a:latin typeface="Montserrat"/>
                <a:ea typeface="Montserrat"/>
                <a:cs typeface="Montserrat"/>
                <a:sym typeface="Montserrat"/>
              </a:rPr>
              <a:t>ALL decisions are taken by Aggregator </a:t>
            </a:r>
            <a:endParaRPr sz="1200">
              <a:solidFill>
                <a:srgbClr val="FFFFFF"/>
              </a:solidFill>
              <a:latin typeface="Montserrat"/>
              <a:ea typeface="Montserrat"/>
              <a:cs typeface="Montserrat"/>
              <a:sym typeface="Montserrat"/>
            </a:endParaRPr>
          </a:p>
        </p:txBody>
      </p:sp>
      <p:sp>
        <p:nvSpPr>
          <p:cNvPr id="677" name="Google Shape;677;p68"/>
          <p:cNvSpPr txBox="1"/>
          <p:nvPr/>
        </p:nvSpPr>
        <p:spPr>
          <a:xfrm>
            <a:off x="3855300" y="2751200"/>
            <a:ext cx="14334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1200">
                <a:solidFill>
                  <a:srgbClr val="FFFFFF"/>
                </a:solidFill>
                <a:latin typeface="Montserrat"/>
                <a:ea typeface="Montserrat"/>
                <a:cs typeface="Montserrat"/>
                <a:sym typeface="Montserrat"/>
              </a:rPr>
              <a:t>AGGREGATOR</a:t>
            </a:r>
            <a:endParaRPr b="1" sz="1200">
              <a:solidFill>
                <a:srgbClr val="FFFFFF"/>
              </a:solidFill>
              <a:latin typeface="Montserrat"/>
              <a:ea typeface="Montserrat"/>
              <a:cs typeface="Montserrat"/>
              <a:sym typeface="Montserrat"/>
            </a:endParaRPr>
          </a:p>
        </p:txBody>
      </p:sp>
      <p:pic>
        <p:nvPicPr>
          <p:cNvPr id="678" name="Google Shape;678;p68"/>
          <p:cNvPicPr preferRelativeResize="0"/>
          <p:nvPr/>
        </p:nvPicPr>
        <p:blipFill>
          <a:blip r:embed="rId3">
            <a:alphaModFix/>
          </a:blip>
          <a:stretch>
            <a:fillRect/>
          </a:stretch>
        </p:blipFill>
        <p:spPr>
          <a:xfrm>
            <a:off x="7822822" y="2042700"/>
            <a:ext cx="450941" cy="400200"/>
          </a:xfrm>
          <a:prstGeom prst="rect">
            <a:avLst/>
          </a:prstGeom>
          <a:noFill/>
          <a:ln>
            <a:noFill/>
          </a:ln>
        </p:spPr>
      </p:pic>
      <p:pic>
        <p:nvPicPr>
          <p:cNvPr id="679" name="Google Shape;679;p68"/>
          <p:cNvPicPr preferRelativeResize="0"/>
          <p:nvPr/>
        </p:nvPicPr>
        <p:blipFill>
          <a:blip r:embed="rId4">
            <a:alphaModFix/>
          </a:blip>
          <a:stretch>
            <a:fillRect/>
          </a:stretch>
        </p:blipFill>
        <p:spPr>
          <a:xfrm>
            <a:off x="4262250" y="2087775"/>
            <a:ext cx="619500" cy="619500"/>
          </a:xfrm>
          <a:prstGeom prst="rect">
            <a:avLst/>
          </a:prstGeom>
          <a:noFill/>
          <a:ln>
            <a:noFill/>
          </a:ln>
          <a:effectLst>
            <a:outerShdw rotWithShape="0" algn="bl">
              <a:srgbClr val="000000">
                <a:alpha val="50000"/>
              </a:srgbClr>
            </a:outerShdw>
          </a:effectLst>
        </p:spPr>
      </p:pic>
      <p:sp>
        <p:nvSpPr>
          <p:cNvPr id="680" name="Google Shape;680;p68"/>
          <p:cNvSpPr txBox="1"/>
          <p:nvPr/>
        </p:nvSpPr>
        <p:spPr>
          <a:xfrm>
            <a:off x="7679488" y="2731488"/>
            <a:ext cx="1365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1200">
                <a:solidFill>
                  <a:srgbClr val="FFFFFF"/>
                </a:solidFill>
                <a:latin typeface="Montserrat"/>
                <a:ea typeface="Montserrat"/>
                <a:cs typeface="Montserrat"/>
                <a:sym typeface="Montserrat"/>
              </a:rPr>
              <a:t>AUDIENCE</a:t>
            </a:r>
            <a:endParaRPr b="1" sz="1200">
              <a:solidFill>
                <a:srgbClr val="FFFFFF"/>
              </a:solidFill>
              <a:latin typeface="Montserrat"/>
              <a:ea typeface="Montserrat"/>
              <a:cs typeface="Montserrat"/>
              <a:sym typeface="Montserrat"/>
            </a:endParaRPr>
          </a:p>
        </p:txBody>
      </p:sp>
      <p:pic>
        <p:nvPicPr>
          <p:cNvPr id="681" name="Google Shape;681;p68"/>
          <p:cNvPicPr preferRelativeResize="0"/>
          <p:nvPr/>
        </p:nvPicPr>
        <p:blipFill>
          <a:blip r:embed="rId3">
            <a:alphaModFix/>
          </a:blip>
          <a:stretch>
            <a:fillRect/>
          </a:stretch>
        </p:blipFill>
        <p:spPr>
          <a:xfrm>
            <a:off x="8478972" y="2042712"/>
            <a:ext cx="450941" cy="400200"/>
          </a:xfrm>
          <a:prstGeom prst="rect">
            <a:avLst/>
          </a:prstGeom>
          <a:noFill/>
          <a:ln>
            <a:noFill/>
          </a:ln>
        </p:spPr>
      </p:pic>
      <p:pic>
        <p:nvPicPr>
          <p:cNvPr id="682" name="Google Shape;682;p68"/>
          <p:cNvPicPr preferRelativeResize="0"/>
          <p:nvPr/>
        </p:nvPicPr>
        <p:blipFill>
          <a:blip r:embed="rId3">
            <a:alphaModFix/>
          </a:blip>
          <a:stretch>
            <a:fillRect/>
          </a:stretch>
        </p:blipFill>
        <p:spPr>
          <a:xfrm>
            <a:off x="566006" y="2062437"/>
            <a:ext cx="755179" cy="670200"/>
          </a:xfrm>
          <a:prstGeom prst="rect">
            <a:avLst/>
          </a:prstGeom>
          <a:noFill/>
          <a:ln>
            <a:noFill/>
          </a:ln>
        </p:spPr>
      </p:pic>
      <p:sp>
        <p:nvSpPr>
          <p:cNvPr id="683" name="Google Shape;683;p68"/>
          <p:cNvSpPr/>
          <p:nvPr/>
        </p:nvSpPr>
        <p:spPr>
          <a:xfrm>
            <a:off x="3855300" y="3051028"/>
            <a:ext cx="1433400" cy="670200"/>
          </a:xfrm>
          <a:prstGeom prst="roundRect">
            <a:avLst>
              <a:gd fmla="val 16667" name="adj"/>
            </a:avLst>
          </a:prstGeom>
          <a:solidFill>
            <a:schemeClr val="lt2"/>
          </a:soli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t" sz="1200">
                <a:latin typeface="Montserrat"/>
                <a:ea typeface="Montserrat"/>
                <a:cs typeface="Montserrat"/>
                <a:sym typeface="Montserrat"/>
              </a:rPr>
              <a:t>Storage</a:t>
            </a:r>
            <a:endParaRPr sz="1200">
              <a:latin typeface="Montserrat"/>
              <a:ea typeface="Montserrat"/>
              <a:cs typeface="Montserrat"/>
              <a:sym typeface="Montserrat"/>
            </a:endParaRPr>
          </a:p>
          <a:p>
            <a:pPr indent="0" lvl="0" marL="0" rtl="0" algn="l">
              <a:spcBef>
                <a:spcPts val="0"/>
              </a:spcBef>
              <a:spcAft>
                <a:spcPts val="0"/>
              </a:spcAft>
              <a:buNone/>
            </a:pPr>
            <a:r>
              <a:rPr lang="it" sz="1200">
                <a:latin typeface="Montserrat"/>
                <a:ea typeface="Montserrat"/>
                <a:cs typeface="Montserrat"/>
                <a:sym typeface="Montserrat"/>
              </a:rPr>
              <a:t>Metadata</a:t>
            </a:r>
            <a:endParaRPr sz="1200">
              <a:latin typeface="Montserrat"/>
              <a:ea typeface="Montserrat"/>
              <a:cs typeface="Montserrat"/>
              <a:sym typeface="Montserrat"/>
            </a:endParaRPr>
          </a:p>
          <a:p>
            <a:pPr indent="0" lvl="0" marL="0" rtl="0" algn="l">
              <a:spcBef>
                <a:spcPts val="0"/>
              </a:spcBef>
              <a:spcAft>
                <a:spcPts val="0"/>
              </a:spcAft>
              <a:buNone/>
            </a:pPr>
            <a:r>
              <a:rPr lang="it" sz="1200">
                <a:latin typeface="Montserrat"/>
                <a:ea typeface="Montserrat"/>
                <a:cs typeface="Montserrat"/>
                <a:sym typeface="Montserrat"/>
              </a:rPr>
              <a:t>Ledger</a:t>
            </a:r>
            <a:endParaRPr sz="1200">
              <a:latin typeface="Montserrat"/>
              <a:ea typeface="Montserrat"/>
              <a:cs typeface="Montserrat"/>
              <a:sym typeface="Montserrat"/>
            </a:endParaRPr>
          </a:p>
        </p:txBody>
      </p:sp>
      <p:pic>
        <p:nvPicPr>
          <p:cNvPr id="684" name="Google Shape;684;p68"/>
          <p:cNvPicPr preferRelativeResize="0"/>
          <p:nvPr/>
        </p:nvPicPr>
        <p:blipFill>
          <a:blip r:embed="rId5">
            <a:alphaModFix/>
          </a:blip>
          <a:stretch>
            <a:fillRect/>
          </a:stretch>
        </p:blipFill>
        <p:spPr>
          <a:xfrm rot="-1351128">
            <a:off x="5059771" y="3577400"/>
            <a:ext cx="494101" cy="494108"/>
          </a:xfrm>
          <a:prstGeom prst="rect">
            <a:avLst/>
          </a:prstGeom>
          <a:noFill/>
          <a:ln>
            <a:noFill/>
          </a:ln>
          <a:effectLst>
            <a:outerShdw blurRad="142875" rotWithShape="0" algn="bl">
              <a:srgbClr val="000000"/>
            </a:outerShdw>
          </a:effectLst>
        </p:spPr>
      </p:pic>
      <p:pic>
        <p:nvPicPr>
          <p:cNvPr id="685" name="Google Shape;685;p68"/>
          <p:cNvPicPr preferRelativeResize="0"/>
          <p:nvPr/>
        </p:nvPicPr>
        <p:blipFill>
          <a:blip r:embed="rId3">
            <a:alphaModFix/>
          </a:blip>
          <a:stretch>
            <a:fillRect/>
          </a:stretch>
        </p:blipFill>
        <p:spPr>
          <a:xfrm>
            <a:off x="7984393" y="2042712"/>
            <a:ext cx="755179" cy="670200"/>
          </a:xfrm>
          <a:prstGeom prst="rect">
            <a:avLst/>
          </a:prstGeom>
          <a:noFill/>
          <a:ln>
            <a:noFill/>
          </a:ln>
          <a:effectLst>
            <a:outerShdw rotWithShape="0" algn="bl">
              <a:srgbClr val="000000"/>
            </a:outerShdw>
          </a:effectLst>
        </p:spPr>
      </p:pic>
      <p:sp>
        <p:nvSpPr>
          <p:cNvPr id="686" name="Google Shape;686;p68"/>
          <p:cNvSpPr/>
          <p:nvPr/>
        </p:nvSpPr>
        <p:spPr>
          <a:xfrm flipH="1">
            <a:off x="1514675" y="3372175"/>
            <a:ext cx="2016600" cy="261000"/>
          </a:xfrm>
          <a:prstGeom prst="rightArrow">
            <a:avLst>
              <a:gd fmla="val 50000" name="adj1"/>
              <a:gd fmla="val 50000" name="adj2"/>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68"/>
          <p:cNvSpPr/>
          <p:nvPr/>
        </p:nvSpPr>
        <p:spPr>
          <a:xfrm>
            <a:off x="1514675" y="3051025"/>
            <a:ext cx="2016600" cy="261000"/>
          </a:xfrm>
          <a:prstGeom prst="rightArrow">
            <a:avLst>
              <a:gd fmla="val 50000" name="adj1"/>
              <a:gd fmla="val 50000" name="adj2"/>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68"/>
          <p:cNvSpPr txBox="1"/>
          <p:nvPr/>
        </p:nvSpPr>
        <p:spPr>
          <a:xfrm>
            <a:off x="1840463" y="3579525"/>
            <a:ext cx="1365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1200">
                <a:solidFill>
                  <a:srgbClr val="FFFFFF"/>
                </a:solidFill>
                <a:latin typeface="Montserrat"/>
                <a:ea typeface="Montserrat"/>
                <a:cs typeface="Montserrat"/>
                <a:sym typeface="Montserrat"/>
              </a:rPr>
              <a:t>%</a:t>
            </a:r>
            <a:endParaRPr b="1" sz="1200">
              <a:solidFill>
                <a:srgbClr val="FFFFFF"/>
              </a:solidFill>
              <a:latin typeface="Montserrat"/>
              <a:ea typeface="Montserrat"/>
              <a:cs typeface="Montserrat"/>
              <a:sym typeface="Montserrat"/>
            </a:endParaRPr>
          </a:p>
        </p:txBody>
      </p:sp>
      <p:sp>
        <p:nvSpPr>
          <p:cNvPr id="689" name="Google Shape;689;p68"/>
          <p:cNvSpPr txBox="1"/>
          <p:nvPr/>
        </p:nvSpPr>
        <p:spPr>
          <a:xfrm>
            <a:off x="1840463" y="2751200"/>
            <a:ext cx="1365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1200">
                <a:solidFill>
                  <a:srgbClr val="FFFFFF"/>
                </a:solidFill>
                <a:latin typeface="Montserrat"/>
                <a:ea typeface="Montserrat"/>
                <a:cs typeface="Montserrat"/>
                <a:sym typeface="Montserrat"/>
              </a:rPr>
              <a:t>content</a:t>
            </a:r>
            <a:endParaRPr b="1" sz="1200">
              <a:solidFill>
                <a:srgbClr val="FFFFFF"/>
              </a:solidFill>
              <a:latin typeface="Montserrat"/>
              <a:ea typeface="Montserrat"/>
              <a:cs typeface="Montserrat"/>
              <a:sym typeface="Montserrat"/>
            </a:endParaRPr>
          </a:p>
        </p:txBody>
      </p:sp>
      <p:sp>
        <p:nvSpPr>
          <p:cNvPr id="690" name="Google Shape;690;p68"/>
          <p:cNvSpPr/>
          <p:nvPr/>
        </p:nvSpPr>
        <p:spPr>
          <a:xfrm>
            <a:off x="5475800" y="3416200"/>
            <a:ext cx="2016600" cy="261000"/>
          </a:xfrm>
          <a:prstGeom prst="rightArrow">
            <a:avLst>
              <a:gd fmla="val 50000" name="adj1"/>
              <a:gd fmla="val 50000" name="adj2"/>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68"/>
          <p:cNvSpPr/>
          <p:nvPr/>
        </p:nvSpPr>
        <p:spPr>
          <a:xfrm flipH="1">
            <a:off x="5475800" y="3095050"/>
            <a:ext cx="2016600" cy="261000"/>
          </a:xfrm>
          <a:prstGeom prst="rightArrow">
            <a:avLst>
              <a:gd fmla="val 50000" name="adj1"/>
              <a:gd fmla="val 50000" name="adj2"/>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68"/>
          <p:cNvSpPr txBox="1"/>
          <p:nvPr/>
        </p:nvSpPr>
        <p:spPr>
          <a:xfrm>
            <a:off x="5475800" y="2751200"/>
            <a:ext cx="20874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1200">
                <a:solidFill>
                  <a:srgbClr val="FFFFFF"/>
                </a:solidFill>
                <a:latin typeface="Montserrat"/>
                <a:ea typeface="Montserrat"/>
                <a:cs typeface="Montserrat"/>
                <a:sym typeface="Montserrat"/>
              </a:rPr>
              <a:t>premiums + metadata</a:t>
            </a:r>
            <a:endParaRPr b="1" sz="1200">
              <a:solidFill>
                <a:srgbClr val="FFFFFF"/>
              </a:solidFill>
              <a:latin typeface="Montserrat"/>
              <a:ea typeface="Montserrat"/>
              <a:cs typeface="Montserrat"/>
              <a:sym typeface="Montserrat"/>
            </a:endParaRPr>
          </a:p>
        </p:txBody>
      </p:sp>
      <p:sp>
        <p:nvSpPr>
          <p:cNvPr id="693" name="Google Shape;693;p68"/>
          <p:cNvSpPr txBox="1"/>
          <p:nvPr/>
        </p:nvSpPr>
        <p:spPr>
          <a:xfrm>
            <a:off x="5801588" y="3601525"/>
            <a:ext cx="1365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1200">
                <a:solidFill>
                  <a:srgbClr val="FFFFFF"/>
                </a:solidFill>
                <a:latin typeface="Montserrat"/>
                <a:ea typeface="Montserrat"/>
                <a:cs typeface="Montserrat"/>
                <a:sym typeface="Montserrat"/>
              </a:rPr>
              <a:t>content</a:t>
            </a:r>
            <a:endParaRPr b="1" sz="1200">
              <a:solidFill>
                <a:srgbClr val="FFFFFF"/>
              </a:solidFill>
              <a:latin typeface="Montserrat"/>
              <a:ea typeface="Montserrat"/>
              <a:cs typeface="Montserrat"/>
              <a:sym typeface="Montserrat"/>
            </a:endParaRPr>
          </a:p>
        </p:txBody>
      </p:sp>
      <p:pic>
        <p:nvPicPr>
          <p:cNvPr id="694" name="Google Shape;694;p68"/>
          <p:cNvPicPr preferRelativeResize="0"/>
          <p:nvPr/>
        </p:nvPicPr>
        <p:blipFill>
          <a:blip r:embed="rId6">
            <a:alphaModFix/>
          </a:blip>
          <a:stretch>
            <a:fillRect/>
          </a:stretch>
        </p:blipFill>
        <p:spPr>
          <a:xfrm>
            <a:off x="8114935" y="3139073"/>
            <a:ext cx="494100" cy="494100"/>
          </a:xfrm>
          <a:prstGeom prst="rect">
            <a:avLst/>
          </a:prstGeom>
          <a:noFill/>
          <a:ln>
            <a:noFill/>
          </a:ln>
        </p:spPr>
      </p:pic>
      <p:pic>
        <p:nvPicPr>
          <p:cNvPr id="695" name="Google Shape;695;p68"/>
          <p:cNvPicPr preferRelativeResize="0"/>
          <p:nvPr/>
        </p:nvPicPr>
        <p:blipFill>
          <a:blip r:embed="rId7">
            <a:alphaModFix/>
          </a:blip>
          <a:stretch>
            <a:fillRect/>
          </a:stretch>
        </p:blipFill>
        <p:spPr>
          <a:xfrm>
            <a:off x="696550" y="3139068"/>
            <a:ext cx="494101" cy="564933"/>
          </a:xfrm>
          <a:prstGeom prst="rect">
            <a:avLst/>
          </a:prstGeom>
          <a:noFill/>
          <a:ln>
            <a:noFill/>
          </a:ln>
        </p:spPr>
      </p:pic>
      <p:pic>
        <p:nvPicPr>
          <p:cNvPr id="696" name="Google Shape;696;p68"/>
          <p:cNvPicPr preferRelativeResize="0"/>
          <p:nvPr/>
        </p:nvPicPr>
        <p:blipFill>
          <a:blip r:embed="rId8">
            <a:alphaModFix/>
          </a:blip>
          <a:stretch>
            <a:fillRect/>
          </a:stretch>
        </p:blipFill>
        <p:spPr>
          <a:xfrm>
            <a:off x="4881750" y="3201475"/>
            <a:ext cx="323001" cy="369300"/>
          </a:xfrm>
          <a:prstGeom prst="rect">
            <a:avLst/>
          </a:prstGeom>
          <a:noFill/>
          <a:ln>
            <a:noFill/>
          </a:ln>
        </p:spPr>
      </p:pic>
      <p:pic>
        <p:nvPicPr>
          <p:cNvPr id="697" name="Google Shape;697;p68"/>
          <p:cNvPicPr preferRelativeResize="0"/>
          <p:nvPr/>
        </p:nvPicPr>
        <p:blipFill rotWithShape="1">
          <a:blip r:embed="rId9">
            <a:alphaModFix/>
          </a:blip>
          <a:srcRect b="18198" l="7094" r="6802" t="13153"/>
          <a:stretch/>
        </p:blipFill>
        <p:spPr>
          <a:xfrm>
            <a:off x="4984005" y="1608975"/>
            <a:ext cx="540772" cy="400201"/>
          </a:xfrm>
          <a:prstGeom prst="rect">
            <a:avLst/>
          </a:prstGeom>
          <a:noFill/>
          <a:ln>
            <a:noFill/>
          </a:ln>
        </p:spPr>
      </p:pic>
      <p:pic>
        <p:nvPicPr>
          <p:cNvPr id="698" name="Google Shape;698;p68"/>
          <p:cNvPicPr preferRelativeResize="0"/>
          <p:nvPr/>
        </p:nvPicPr>
        <p:blipFill rotWithShape="1">
          <a:blip r:embed="rId10">
            <a:alphaModFix/>
          </a:blip>
          <a:srcRect b="18606" l="0" r="0" t="0"/>
          <a:stretch/>
        </p:blipFill>
        <p:spPr>
          <a:xfrm>
            <a:off x="3647675" y="2059517"/>
            <a:ext cx="771103" cy="356530"/>
          </a:xfrm>
          <a:prstGeom prst="rect">
            <a:avLst/>
          </a:prstGeom>
          <a:noFill/>
          <a:ln>
            <a:noFill/>
          </a:ln>
        </p:spPr>
      </p:pic>
      <p:pic>
        <p:nvPicPr>
          <p:cNvPr id="699" name="Google Shape;699;p68"/>
          <p:cNvPicPr preferRelativeResize="0"/>
          <p:nvPr/>
        </p:nvPicPr>
        <p:blipFill>
          <a:blip r:embed="rId11">
            <a:alphaModFix/>
          </a:blip>
          <a:stretch>
            <a:fillRect/>
          </a:stretch>
        </p:blipFill>
        <p:spPr>
          <a:xfrm>
            <a:off x="3593425" y="1608987"/>
            <a:ext cx="1227472" cy="284834"/>
          </a:xfrm>
          <a:prstGeom prst="rect">
            <a:avLst/>
          </a:prstGeom>
          <a:noFill/>
          <a:ln>
            <a:noFill/>
          </a:ln>
        </p:spPr>
      </p:pic>
      <p:pic>
        <p:nvPicPr>
          <p:cNvPr id="700" name="Google Shape;700;p68"/>
          <p:cNvPicPr preferRelativeResize="0"/>
          <p:nvPr/>
        </p:nvPicPr>
        <p:blipFill rotWithShape="1">
          <a:blip r:embed="rId12">
            <a:alphaModFix/>
          </a:blip>
          <a:srcRect b="27495" l="0" r="62301" t="29696"/>
          <a:stretch/>
        </p:blipFill>
        <p:spPr>
          <a:xfrm>
            <a:off x="4704660" y="2009179"/>
            <a:ext cx="771130" cy="457213"/>
          </a:xfrm>
          <a:prstGeom prst="rect">
            <a:avLst/>
          </a:prstGeom>
          <a:noFill/>
          <a:ln>
            <a:noFill/>
          </a:ln>
        </p:spPr>
      </p:pic>
      <p:pic>
        <p:nvPicPr>
          <p:cNvPr id="701" name="Google Shape;701;p68"/>
          <p:cNvPicPr preferRelativeResize="0"/>
          <p:nvPr/>
        </p:nvPicPr>
        <p:blipFill>
          <a:blip r:embed="rId13">
            <a:alphaModFix/>
          </a:blip>
          <a:stretch>
            <a:fillRect/>
          </a:stretch>
        </p:blipFill>
        <p:spPr>
          <a:xfrm>
            <a:off x="6988729" y="1914950"/>
            <a:ext cx="690770" cy="6456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5" name="Shape 705"/>
        <p:cNvGrpSpPr/>
        <p:nvPr/>
      </p:nvGrpSpPr>
      <p:grpSpPr>
        <a:xfrm>
          <a:off x="0" y="0"/>
          <a:ext cx="0" cy="0"/>
          <a:chOff x="0" y="0"/>
          <a:chExt cx="0" cy="0"/>
        </a:xfrm>
      </p:grpSpPr>
      <p:sp>
        <p:nvSpPr>
          <p:cNvPr id="706" name="Google Shape;706;p69"/>
          <p:cNvSpPr txBox="1"/>
          <p:nvPr/>
        </p:nvSpPr>
        <p:spPr>
          <a:xfrm>
            <a:off x="418670" y="511600"/>
            <a:ext cx="1457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t">
                <a:solidFill>
                  <a:srgbClr val="FFFFFF"/>
                </a:solidFill>
                <a:latin typeface="Montserrat"/>
                <a:ea typeface="Montserrat"/>
                <a:cs typeface="Montserrat"/>
                <a:sym typeface="Montserrat"/>
              </a:rPr>
              <a:t>WEB3 DAPP</a:t>
            </a:r>
            <a:endParaRPr b="1" sz="1200">
              <a:solidFill>
                <a:srgbClr val="FFFFFF"/>
              </a:solidFill>
              <a:latin typeface="Montserrat"/>
              <a:ea typeface="Montserrat"/>
              <a:cs typeface="Montserrat"/>
              <a:sym typeface="Montserrat"/>
            </a:endParaRPr>
          </a:p>
        </p:txBody>
      </p:sp>
      <p:pic>
        <p:nvPicPr>
          <p:cNvPr id="707" name="Google Shape;707;p69"/>
          <p:cNvPicPr preferRelativeResize="0"/>
          <p:nvPr/>
        </p:nvPicPr>
        <p:blipFill>
          <a:blip r:embed="rId3">
            <a:alphaModFix/>
          </a:blip>
          <a:stretch>
            <a:fillRect/>
          </a:stretch>
        </p:blipFill>
        <p:spPr>
          <a:xfrm>
            <a:off x="6233498" y="472960"/>
            <a:ext cx="450950" cy="450950"/>
          </a:xfrm>
          <a:prstGeom prst="rect">
            <a:avLst/>
          </a:prstGeom>
          <a:noFill/>
          <a:ln>
            <a:noFill/>
          </a:ln>
          <a:effectLst>
            <a:outerShdw blurRad="171450" rotWithShape="0" algn="bl">
              <a:srgbClr val="FF00FF"/>
            </a:outerShdw>
          </a:effectLst>
        </p:spPr>
      </p:pic>
      <p:sp>
        <p:nvSpPr>
          <p:cNvPr id="708" name="Google Shape;708;p69"/>
          <p:cNvSpPr txBox="1"/>
          <p:nvPr/>
        </p:nvSpPr>
        <p:spPr>
          <a:xfrm>
            <a:off x="0" y="4589400"/>
            <a:ext cx="7010100" cy="5541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rgbClr val="FFFFFF"/>
              </a:buClr>
              <a:buSzPts val="1200"/>
              <a:buFont typeface="Montserrat"/>
              <a:buChar char="●"/>
            </a:pPr>
            <a:r>
              <a:rPr lang="it" sz="1200">
                <a:solidFill>
                  <a:srgbClr val="FFFFFF"/>
                </a:solidFill>
                <a:latin typeface="Montserrat"/>
                <a:ea typeface="Montserrat"/>
                <a:cs typeface="Montserrat"/>
                <a:sym typeface="Montserrat"/>
              </a:rPr>
              <a:t>ALL information is  public</a:t>
            </a:r>
            <a:endParaRPr sz="1200">
              <a:solidFill>
                <a:srgbClr val="FFFFFF"/>
              </a:solidFill>
              <a:latin typeface="Montserrat"/>
              <a:ea typeface="Montserrat"/>
              <a:cs typeface="Montserrat"/>
              <a:sym typeface="Montserrat"/>
            </a:endParaRPr>
          </a:p>
          <a:p>
            <a:pPr indent="-304800" lvl="0" marL="457200" rtl="0" algn="l">
              <a:spcBef>
                <a:spcPts val="0"/>
              </a:spcBef>
              <a:spcAft>
                <a:spcPts val="0"/>
              </a:spcAft>
              <a:buClr>
                <a:srgbClr val="FFFFFF"/>
              </a:buClr>
              <a:buSzPts val="1200"/>
              <a:buFont typeface="Montserrat"/>
              <a:buChar char="●"/>
            </a:pPr>
            <a:r>
              <a:rPr lang="it" sz="1200">
                <a:solidFill>
                  <a:srgbClr val="FFFFFF"/>
                </a:solidFill>
                <a:latin typeface="Montserrat"/>
                <a:ea typeface="Montserrat"/>
                <a:cs typeface="Montserrat"/>
                <a:sym typeface="Montserrat"/>
              </a:rPr>
              <a:t>ALL decisions can be voted, programmed on and computed by Smart Contracts</a:t>
            </a:r>
            <a:endParaRPr sz="1200">
              <a:solidFill>
                <a:srgbClr val="FFFFFF"/>
              </a:solidFill>
              <a:latin typeface="Montserrat"/>
              <a:ea typeface="Montserrat"/>
              <a:cs typeface="Montserrat"/>
              <a:sym typeface="Montserrat"/>
            </a:endParaRPr>
          </a:p>
        </p:txBody>
      </p:sp>
      <p:sp>
        <p:nvSpPr>
          <p:cNvPr id="709" name="Google Shape;709;p69"/>
          <p:cNvSpPr txBox="1"/>
          <p:nvPr/>
        </p:nvSpPr>
        <p:spPr>
          <a:xfrm>
            <a:off x="3701149" y="3750963"/>
            <a:ext cx="15978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t" sz="1200">
                <a:solidFill>
                  <a:srgbClr val="FFFFFF"/>
                </a:solidFill>
                <a:latin typeface="Montserrat"/>
                <a:ea typeface="Montserrat"/>
                <a:cs typeface="Montserrat"/>
                <a:sym typeface="Montserrat"/>
              </a:rPr>
              <a:t>DAPP </a:t>
            </a:r>
            <a:endParaRPr b="1" sz="1200">
              <a:solidFill>
                <a:srgbClr val="FFFFFF"/>
              </a:solidFill>
              <a:latin typeface="Montserrat"/>
              <a:ea typeface="Montserrat"/>
              <a:cs typeface="Montserrat"/>
              <a:sym typeface="Montserrat"/>
            </a:endParaRPr>
          </a:p>
          <a:p>
            <a:pPr indent="0" lvl="0" marL="0" rtl="0" algn="l">
              <a:spcBef>
                <a:spcPts val="0"/>
              </a:spcBef>
              <a:spcAft>
                <a:spcPts val="0"/>
              </a:spcAft>
              <a:buNone/>
            </a:pPr>
            <a:r>
              <a:rPr b="1" lang="it" sz="1200">
                <a:solidFill>
                  <a:srgbClr val="FFFFFF"/>
                </a:solidFill>
                <a:latin typeface="Montserrat"/>
                <a:ea typeface="Montserrat"/>
                <a:cs typeface="Montserrat"/>
                <a:sym typeface="Montserrat"/>
              </a:rPr>
              <a:t>(SmartContract)</a:t>
            </a:r>
            <a:endParaRPr b="1" sz="1200">
              <a:solidFill>
                <a:srgbClr val="FFFFFF"/>
              </a:solidFill>
              <a:latin typeface="Montserrat"/>
              <a:ea typeface="Montserrat"/>
              <a:cs typeface="Montserrat"/>
              <a:sym typeface="Montserrat"/>
            </a:endParaRPr>
          </a:p>
        </p:txBody>
      </p:sp>
      <p:sp>
        <p:nvSpPr>
          <p:cNvPr id="710" name="Google Shape;710;p69"/>
          <p:cNvSpPr txBox="1"/>
          <p:nvPr/>
        </p:nvSpPr>
        <p:spPr>
          <a:xfrm>
            <a:off x="355588" y="2751200"/>
            <a:ext cx="1176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1200">
                <a:solidFill>
                  <a:srgbClr val="FFFFFF"/>
                </a:solidFill>
                <a:latin typeface="Montserrat"/>
                <a:ea typeface="Montserrat"/>
                <a:cs typeface="Montserrat"/>
                <a:sym typeface="Montserrat"/>
              </a:rPr>
              <a:t>CREATOR </a:t>
            </a:r>
            <a:endParaRPr b="1" sz="1200">
              <a:solidFill>
                <a:srgbClr val="FFFFFF"/>
              </a:solidFill>
              <a:latin typeface="Montserrat"/>
              <a:ea typeface="Montserrat"/>
              <a:cs typeface="Montserrat"/>
              <a:sym typeface="Montserrat"/>
            </a:endParaRPr>
          </a:p>
        </p:txBody>
      </p:sp>
      <p:pic>
        <p:nvPicPr>
          <p:cNvPr id="711" name="Google Shape;711;p69"/>
          <p:cNvPicPr preferRelativeResize="0"/>
          <p:nvPr/>
        </p:nvPicPr>
        <p:blipFill>
          <a:blip r:embed="rId4">
            <a:alphaModFix/>
          </a:blip>
          <a:stretch>
            <a:fillRect/>
          </a:stretch>
        </p:blipFill>
        <p:spPr>
          <a:xfrm>
            <a:off x="566006" y="2062437"/>
            <a:ext cx="755179" cy="670200"/>
          </a:xfrm>
          <a:prstGeom prst="rect">
            <a:avLst/>
          </a:prstGeom>
          <a:noFill/>
          <a:ln>
            <a:noFill/>
          </a:ln>
        </p:spPr>
      </p:pic>
      <p:pic>
        <p:nvPicPr>
          <p:cNvPr id="712" name="Google Shape;712;p69"/>
          <p:cNvPicPr preferRelativeResize="0"/>
          <p:nvPr/>
        </p:nvPicPr>
        <p:blipFill>
          <a:blip r:embed="rId5">
            <a:alphaModFix/>
          </a:blip>
          <a:stretch>
            <a:fillRect/>
          </a:stretch>
        </p:blipFill>
        <p:spPr>
          <a:xfrm>
            <a:off x="2861201" y="2515600"/>
            <a:ext cx="253050" cy="289324"/>
          </a:xfrm>
          <a:prstGeom prst="rect">
            <a:avLst/>
          </a:prstGeom>
          <a:noFill/>
          <a:ln>
            <a:noFill/>
          </a:ln>
        </p:spPr>
      </p:pic>
      <p:pic>
        <p:nvPicPr>
          <p:cNvPr id="713" name="Google Shape;713;p69"/>
          <p:cNvPicPr preferRelativeResize="0"/>
          <p:nvPr/>
        </p:nvPicPr>
        <p:blipFill>
          <a:blip r:embed="rId4">
            <a:alphaModFix/>
          </a:blip>
          <a:stretch>
            <a:fillRect/>
          </a:stretch>
        </p:blipFill>
        <p:spPr>
          <a:xfrm>
            <a:off x="7822822" y="2042700"/>
            <a:ext cx="450941" cy="400200"/>
          </a:xfrm>
          <a:prstGeom prst="rect">
            <a:avLst/>
          </a:prstGeom>
          <a:noFill/>
          <a:ln>
            <a:noFill/>
          </a:ln>
        </p:spPr>
      </p:pic>
      <p:sp>
        <p:nvSpPr>
          <p:cNvPr id="714" name="Google Shape;714;p69"/>
          <p:cNvSpPr txBox="1"/>
          <p:nvPr/>
        </p:nvSpPr>
        <p:spPr>
          <a:xfrm>
            <a:off x="7679488" y="2731488"/>
            <a:ext cx="1365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1200">
                <a:solidFill>
                  <a:srgbClr val="FFFFFF"/>
                </a:solidFill>
                <a:latin typeface="Montserrat"/>
                <a:ea typeface="Montserrat"/>
                <a:cs typeface="Montserrat"/>
                <a:sym typeface="Montserrat"/>
              </a:rPr>
              <a:t>AUDIENCE</a:t>
            </a:r>
            <a:endParaRPr b="1" sz="1200">
              <a:solidFill>
                <a:srgbClr val="FFFFFF"/>
              </a:solidFill>
              <a:latin typeface="Montserrat"/>
              <a:ea typeface="Montserrat"/>
              <a:cs typeface="Montserrat"/>
              <a:sym typeface="Montserrat"/>
            </a:endParaRPr>
          </a:p>
        </p:txBody>
      </p:sp>
      <p:pic>
        <p:nvPicPr>
          <p:cNvPr id="715" name="Google Shape;715;p69"/>
          <p:cNvPicPr preferRelativeResize="0"/>
          <p:nvPr/>
        </p:nvPicPr>
        <p:blipFill>
          <a:blip r:embed="rId4">
            <a:alphaModFix/>
          </a:blip>
          <a:stretch>
            <a:fillRect/>
          </a:stretch>
        </p:blipFill>
        <p:spPr>
          <a:xfrm>
            <a:off x="7984406" y="2062437"/>
            <a:ext cx="755179" cy="670200"/>
          </a:xfrm>
          <a:prstGeom prst="rect">
            <a:avLst/>
          </a:prstGeom>
          <a:noFill/>
          <a:ln>
            <a:noFill/>
          </a:ln>
          <a:effectLst>
            <a:outerShdw rotWithShape="0" algn="bl">
              <a:srgbClr val="000000"/>
            </a:outerShdw>
          </a:effectLst>
        </p:spPr>
      </p:pic>
      <p:pic>
        <p:nvPicPr>
          <p:cNvPr id="716" name="Google Shape;716;p69"/>
          <p:cNvPicPr preferRelativeResize="0"/>
          <p:nvPr/>
        </p:nvPicPr>
        <p:blipFill>
          <a:blip r:embed="rId6">
            <a:alphaModFix/>
          </a:blip>
          <a:stretch>
            <a:fillRect/>
          </a:stretch>
        </p:blipFill>
        <p:spPr>
          <a:xfrm>
            <a:off x="566013" y="3025387"/>
            <a:ext cx="755174" cy="755174"/>
          </a:xfrm>
          <a:prstGeom prst="rect">
            <a:avLst/>
          </a:prstGeom>
          <a:noFill/>
          <a:ln>
            <a:noFill/>
          </a:ln>
        </p:spPr>
      </p:pic>
      <p:sp>
        <p:nvSpPr>
          <p:cNvPr id="717" name="Google Shape;717;p69"/>
          <p:cNvSpPr/>
          <p:nvPr/>
        </p:nvSpPr>
        <p:spPr>
          <a:xfrm>
            <a:off x="6811151" y="1265575"/>
            <a:ext cx="439800" cy="450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t" sz="800"/>
              <a:t>storage</a:t>
            </a:r>
            <a:endParaRPr sz="800"/>
          </a:p>
        </p:txBody>
      </p:sp>
      <p:sp>
        <p:nvSpPr>
          <p:cNvPr id="718" name="Google Shape;718;p69"/>
          <p:cNvSpPr/>
          <p:nvPr/>
        </p:nvSpPr>
        <p:spPr>
          <a:xfrm>
            <a:off x="6863157" y="1265575"/>
            <a:ext cx="439800" cy="450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800">
              <a:latin typeface="Montserrat"/>
              <a:ea typeface="Montserrat"/>
              <a:cs typeface="Montserrat"/>
              <a:sym typeface="Montserrat"/>
            </a:endParaRPr>
          </a:p>
        </p:txBody>
      </p:sp>
      <p:sp>
        <p:nvSpPr>
          <p:cNvPr id="719" name="Google Shape;719;p69"/>
          <p:cNvSpPr/>
          <p:nvPr/>
        </p:nvSpPr>
        <p:spPr>
          <a:xfrm>
            <a:off x="6239087" y="1265575"/>
            <a:ext cx="439800" cy="450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t" sz="800"/>
              <a:t>storage</a:t>
            </a:r>
            <a:endParaRPr sz="800"/>
          </a:p>
        </p:txBody>
      </p:sp>
      <p:sp>
        <p:nvSpPr>
          <p:cNvPr id="720" name="Google Shape;720;p69"/>
          <p:cNvSpPr/>
          <p:nvPr/>
        </p:nvSpPr>
        <p:spPr>
          <a:xfrm>
            <a:off x="6291093" y="1265575"/>
            <a:ext cx="439800" cy="450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latin typeface="Montserrat"/>
              <a:ea typeface="Montserrat"/>
              <a:cs typeface="Montserrat"/>
              <a:sym typeface="Montserrat"/>
            </a:endParaRPr>
          </a:p>
        </p:txBody>
      </p:sp>
      <p:cxnSp>
        <p:nvCxnSpPr>
          <p:cNvPr id="721" name="Google Shape;721;p69"/>
          <p:cNvCxnSpPr>
            <a:stCxn id="720" idx="3"/>
            <a:endCxn id="718" idx="1"/>
          </p:cNvCxnSpPr>
          <p:nvPr/>
        </p:nvCxnSpPr>
        <p:spPr>
          <a:xfrm>
            <a:off x="6730893" y="1491025"/>
            <a:ext cx="132300" cy="0"/>
          </a:xfrm>
          <a:prstGeom prst="straightConnector1">
            <a:avLst/>
          </a:prstGeom>
          <a:noFill/>
          <a:ln cap="flat" cmpd="sng" w="19050">
            <a:solidFill>
              <a:srgbClr val="4A86E8"/>
            </a:solidFill>
            <a:prstDash val="solid"/>
            <a:round/>
            <a:headEnd len="med" w="med" type="none"/>
            <a:tailEnd len="med" w="med" type="none"/>
          </a:ln>
        </p:spPr>
      </p:cxnSp>
      <p:sp>
        <p:nvSpPr>
          <p:cNvPr id="722" name="Google Shape;722;p69"/>
          <p:cNvSpPr txBox="1"/>
          <p:nvPr/>
        </p:nvSpPr>
        <p:spPr>
          <a:xfrm>
            <a:off x="4491405" y="1658600"/>
            <a:ext cx="14049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1200">
                <a:solidFill>
                  <a:srgbClr val="FFFFFF"/>
                </a:solidFill>
                <a:latin typeface="Montserrat"/>
                <a:ea typeface="Montserrat"/>
                <a:cs typeface="Montserrat"/>
                <a:sym typeface="Montserrat"/>
              </a:rPr>
              <a:t>BLOCKCHAIN</a:t>
            </a:r>
            <a:endParaRPr b="1" sz="1200">
              <a:solidFill>
                <a:srgbClr val="FFFFFF"/>
              </a:solidFill>
              <a:latin typeface="Montserrat"/>
              <a:ea typeface="Montserrat"/>
              <a:cs typeface="Montserrat"/>
              <a:sym typeface="Montserrat"/>
            </a:endParaRPr>
          </a:p>
        </p:txBody>
      </p:sp>
      <p:cxnSp>
        <p:nvCxnSpPr>
          <p:cNvPr id="723" name="Google Shape;723;p69"/>
          <p:cNvCxnSpPr/>
          <p:nvPr/>
        </p:nvCxnSpPr>
        <p:spPr>
          <a:xfrm>
            <a:off x="7282078" y="1491050"/>
            <a:ext cx="132300" cy="0"/>
          </a:xfrm>
          <a:prstGeom prst="straightConnector1">
            <a:avLst/>
          </a:prstGeom>
          <a:noFill/>
          <a:ln cap="flat" cmpd="sng" w="19050">
            <a:solidFill>
              <a:srgbClr val="4A86E8"/>
            </a:solidFill>
            <a:prstDash val="solid"/>
            <a:round/>
            <a:headEnd len="med" w="med" type="none"/>
            <a:tailEnd len="med" w="med" type="none"/>
          </a:ln>
        </p:spPr>
      </p:cxnSp>
      <p:sp>
        <p:nvSpPr>
          <p:cNvPr id="724" name="Google Shape;724;p69"/>
          <p:cNvSpPr/>
          <p:nvPr/>
        </p:nvSpPr>
        <p:spPr>
          <a:xfrm>
            <a:off x="5687937" y="1265575"/>
            <a:ext cx="439800" cy="450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t" sz="800"/>
              <a:t>storage</a:t>
            </a:r>
            <a:endParaRPr sz="800"/>
          </a:p>
        </p:txBody>
      </p:sp>
      <p:sp>
        <p:nvSpPr>
          <p:cNvPr id="725" name="Google Shape;725;p69"/>
          <p:cNvSpPr/>
          <p:nvPr/>
        </p:nvSpPr>
        <p:spPr>
          <a:xfrm>
            <a:off x="5739943" y="1265575"/>
            <a:ext cx="439800" cy="450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latin typeface="Montserrat"/>
              <a:ea typeface="Montserrat"/>
              <a:cs typeface="Montserrat"/>
              <a:sym typeface="Montserrat"/>
            </a:endParaRPr>
          </a:p>
        </p:txBody>
      </p:sp>
      <p:cxnSp>
        <p:nvCxnSpPr>
          <p:cNvPr id="726" name="Google Shape;726;p69"/>
          <p:cNvCxnSpPr>
            <a:stCxn id="725" idx="3"/>
          </p:cNvCxnSpPr>
          <p:nvPr/>
        </p:nvCxnSpPr>
        <p:spPr>
          <a:xfrm>
            <a:off x="6179743" y="1491025"/>
            <a:ext cx="132300" cy="0"/>
          </a:xfrm>
          <a:prstGeom prst="straightConnector1">
            <a:avLst/>
          </a:prstGeom>
          <a:noFill/>
          <a:ln cap="flat" cmpd="sng" w="19050">
            <a:solidFill>
              <a:srgbClr val="4A86E8"/>
            </a:solidFill>
            <a:prstDash val="solid"/>
            <a:round/>
            <a:headEnd len="med" w="med" type="none"/>
            <a:tailEnd len="med" w="med" type="none"/>
          </a:ln>
        </p:spPr>
      </p:cxnSp>
      <p:cxnSp>
        <p:nvCxnSpPr>
          <p:cNvPr id="727" name="Google Shape;727;p69"/>
          <p:cNvCxnSpPr/>
          <p:nvPr/>
        </p:nvCxnSpPr>
        <p:spPr>
          <a:xfrm>
            <a:off x="5573513" y="1491050"/>
            <a:ext cx="132300" cy="0"/>
          </a:xfrm>
          <a:prstGeom prst="straightConnector1">
            <a:avLst/>
          </a:prstGeom>
          <a:noFill/>
          <a:ln cap="flat" cmpd="sng" w="19050">
            <a:solidFill>
              <a:srgbClr val="4A86E8"/>
            </a:solidFill>
            <a:prstDash val="solid"/>
            <a:round/>
            <a:headEnd len="med" w="med" type="none"/>
            <a:tailEnd len="med" w="med" type="none"/>
          </a:ln>
        </p:spPr>
      </p:cxnSp>
      <p:pic>
        <p:nvPicPr>
          <p:cNvPr id="728" name="Google Shape;728;p69"/>
          <p:cNvPicPr preferRelativeResize="0"/>
          <p:nvPr/>
        </p:nvPicPr>
        <p:blipFill>
          <a:blip r:embed="rId6">
            <a:alphaModFix/>
          </a:blip>
          <a:stretch>
            <a:fillRect/>
          </a:stretch>
        </p:blipFill>
        <p:spPr>
          <a:xfrm>
            <a:off x="7984400" y="3025387"/>
            <a:ext cx="755174" cy="755174"/>
          </a:xfrm>
          <a:prstGeom prst="rect">
            <a:avLst/>
          </a:prstGeom>
          <a:noFill/>
          <a:ln>
            <a:noFill/>
          </a:ln>
        </p:spPr>
      </p:pic>
      <p:sp>
        <p:nvSpPr>
          <p:cNvPr id="729" name="Google Shape;729;p69"/>
          <p:cNvSpPr txBox="1"/>
          <p:nvPr/>
        </p:nvSpPr>
        <p:spPr>
          <a:xfrm>
            <a:off x="1867500" y="3510213"/>
            <a:ext cx="1365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1200">
                <a:solidFill>
                  <a:srgbClr val="FFFFFF"/>
                </a:solidFill>
                <a:latin typeface="Montserrat"/>
                <a:ea typeface="Montserrat"/>
                <a:cs typeface="Montserrat"/>
                <a:sym typeface="Montserrat"/>
              </a:rPr>
              <a:t>proof</a:t>
            </a:r>
            <a:endParaRPr b="1" sz="1200">
              <a:solidFill>
                <a:srgbClr val="FFFFFF"/>
              </a:solidFill>
              <a:latin typeface="Montserrat"/>
              <a:ea typeface="Montserrat"/>
              <a:cs typeface="Montserrat"/>
              <a:sym typeface="Montserrat"/>
            </a:endParaRPr>
          </a:p>
        </p:txBody>
      </p:sp>
      <p:sp>
        <p:nvSpPr>
          <p:cNvPr id="730" name="Google Shape;730;p69"/>
          <p:cNvSpPr txBox="1"/>
          <p:nvPr/>
        </p:nvSpPr>
        <p:spPr>
          <a:xfrm>
            <a:off x="1628679" y="2753450"/>
            <a:ext cx="18408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1200">
                <a:solidFill>
                  <a:srgbClr val="FFFFFF"/>
                </a:solidFill>
                <a:latin typeface="Montserrat"/>
                <a:ea typeface="Montserrat"/>
                <a:cs typeface="Montserrat"/>
                <a:sym typeface="Montserrat"/>
              </a:rPr>
              <a:t>address + content</a:t>
            </a:r>
            <a:endParaRPr b="1" sz="1200">
              <a:solidFill>
                <a:srgbClr val="FFFFFF"/>
              </a:solidFill>
              <a:latin typeface="Montserrat"/>
              <a:ea typeface="Montserrat"/>
              <a:cs typeface="Montserrat"/>
              <a:sym typeface="Montserrat"/>
            </a:endParaRPr>
          </a:p>
        </p:txBody>
      </p:sp>
      <p:pic>
        <p:nvPicPr>
          <p:cNvPr id="731" name="Google Shape;731;p69"/>
          <p:cNvPicPr preferRelativeResize="0"/>
          <p:nvPr/>
        </p:nvPicPr>
        <p:blipFill>
          <a:blip r:embed="rId4">
            <a:alphaModFix/>
          </a:blip>
          <a:stretch>
            <a:fillRect/>
          </a:stretch>
        </p:blipFill>
        <p:spPr>
          <a:xfrm>
            <a:off x="8508622" y="2042700"/>
            <a:ext cx="450941" cy="400200"/>
          </a:xfrm>
          <a:prstGeom prst="rect">
            <a:avLst/>
          </a:prstGeom>
          <a:noFill/>
          <a:ln>
            <a:noFill/>
          </a:ln>
        </p:spPr>
      </p:pic>
      <p:pic>
        <p:nvPicPr>
          <p:cNvPr id="732" name="Google Shape;732;p69"/>
          <p:cNvPicPr preferRelativeResize="0"/>
          <p:nvPr/>
        </p:nvPicPr>
        <p:blipFill>
          <a:blip r:embed="rId4">
            <a:alphaModFix/>
          </a:blip>
          <a:stretch>
            <a:fillRect/>
          </a:stretch>
        </p:blipFill>
        <p:spPr>
          <a:xfrm>
            <a:off x="8020128" y="503409"/>
            <a:ext cx="219898" cy="195158"/>
          </a:xfrm>
          <a:prstGeom prst="rect">
            <a:avLst/>
          </a:prstGeom>
          <a:noFill/>
          <a:ln>
            <a:noFill/>
          </a:ln>
        </p:spPr>
      </p:pic>
      <p:pic>
        <p:nvPicPr>
          <p:cNvPr id="733" name="Google Shape;733;p69"/>
          <p:cNvPicPr preferRelativeResize="0"/>
          <p:nvPr/>
        </p:nvPicPr>
        <p:blipFill>
          <a:blip r:embed="rId4">
            <a:alphaModFix/>
          </a:blip>
          <a:stretch>
            <a:fillRect/>
          </a:stretch>
        </p:blipFill>
        <p:spPr>
          <a:xfrm>
            <a:off x="7910177" y="656007"/>
            <a:ext cx="219898" cy="195158"/>
          </a:xfrm>
          <a:prstGeom prst="rect">
            <a:avLst/>
          </a:prstGeom>
          <a:noFill/>
          <a:ln>
            <a:noFill/>
          </a:ln>
        </p:spPr>
      </p:pic>
      <p:pic>
        <p:nvPicPr>
          <p:cNvPr id="734" name="Google Shape;734;p69"/>
          <p:cNvPicPr preferRelativeResize="0"/>
          <p:nvPr/>
        </p:nvPicPr>
        <p:blipFill>
          <a:blip r:embed="rId4">
            <a:alphaModFix/>
          </a:blip>
          <a:stretch>
            <a:fillRect/>
          </a:stretch>
        </p:blipFill>
        <p:spPr>
          <a:xfrm>
            <a:off x="8130079" y="656007"/>
            <a:ext cx="219898" cy="195158"/>
          </a:xfrm>
          <a:prstGeom prst="rect">
            <a:avLst/>
          </a:prstGeom>
          <a:noFill/>
          <a:ln>
            <a:noFill/>
          </a:ln>
        </p:spPr>
      </p:pic>
      <p:sp>
        <p:nvSpPr>
          <p:cNvPr id="735" name="Google Shape;735;p69"/>
          <p:cNvSpPr/>
          <p:nvPr/>
        </p:nvSpPr>
        <p:spPr>
          <a:xfrm rot="-1799047">
            <a:off x="4062168" y="1940800"/>
            <a:ext cx="231711" cy="684790"/>
          </a:xfrm>
          <a:prstGeom prst="up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a:effectLst>
            <a:outerShdw blurRad="171450" rotWithShape="0" algn="bl">
              <a:srgbClr val="FF00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36" name="Google Shape;736;p69"/>
          <p:cNvPicPr preferRelativeResize="0"/>
          <p:nvPr/>
        </p:nvPicPr>
        <p:blipFill>
          <a:blip r:embed="rId3">
            <a:alphaModFix/>
          </a:blip>
          <a:stretch>
            <a:fillRect/>
          </a:stretch>
        </p:blipFill>
        <p:spPr>
          <a:xfrm>
            <a:off x="6892398" y="470160"/>
            <a:ext cx="450950" cy="450950"/>
          </a:xfrm>
          <a:prstGeom prst="rect">
            <a:avLst/>
          </a:prstGeom>
          <a:noFill/>
          <a:ln>
            <a:noFill/>
          </a:ln>
          <a:effectLst>
            <a:outerShdw blurRad="171450" rotWithShape="0" algn="bl">
              <a:srgbClr val="FF00FF"/>
            </a:outerShdw>
          </a:effectLst>
        </p:spPr>
      </p:pic>
      <p:pic>
        <p:nvPicPr>
          <p:cNvPr id="737" name="Google Shape;737;p69"/>
          <p:cNvPicPr preferRelativeResize="0"/>
          <p:nvPr/>
        </p:nvPicPr>
        <p:blipFill>
          <a:blip r:embed="rId3">
            <a:alphaModFix/>
          </a:blip>
          <a:stretch>
            <a:fillRect/>
          </a:stretch>
        </p:blipFill>
        <p:spPr>
          <a:xfrm>
            <a:off x="5574598" y="519423"/>
            <a:ext cx="450950" cy="450950"/>
          </a:xfrm>
          <a:prstGeom prst="rect">
            <a:avLst/>
          </a:prstGeom>
          <a:noFill/>
          <a:ln>
            <a:noFill/>
          </a:ln>
          <a:effectLst>
            <a:outerShdw blurRad="171450" rotWithShape="0" algn="bl">
              <a:srgbClr val="FF00FF"/>
            </a:outerShdw>
          </a:effectLst>
        </p:spPr>
      </p:pic>
      <p:pic>
        <p:nvPicPr>
          <p:cNvPr id="738" name="Google Shape;738;p69"/>
          <p:cNvPicPr preferRelativeResize="0"/>
          <p:nvPr/>
        </p:nvPicPr>
        <p:blipFill>
          <a:blip r:embed="rId3">
            <a:alphaModFix/>
          </a:blip>
          <a:stretch>
            <a:fillRect/>
          </a:stretch>
        </p:blipFill>
        <p:spPr>
          <a:xfrm>
            <a:off x="3953440" y="2668175"/>
            <a:ext cx="1100200" cy="1100200"/>
          </a:xfrm>
          <a:prstGeom prst="rect">
            <a:avLst/>
          </a:prstGeom>
          <a:noFill/>
          <a:ln>
            <a:noFill/>
          </a:ln>
          <a:effectLst>
            <a:outerShdw blurRad="171450" rotWithShape="0" algn="bl">
              <a:srgbClr val="FF00FF"/>
            </a:outerShdw>
          </a:effectLst>
        </p:spPr>
      </p:pic>
      <p:cxnSp>
        <p:nvCxnSpPr>
          <p:cNvPr id="739" name="Google Shape;739;p69"/>
          <p:cNvCxnSpPr/>
          <p:nvPr/>
        </p:nvCxnSpPr>
        <p:spPr>
          <a:xfrm rot="10800000">
            <a:off x="7411075" y="694113"/>
            <a:ext cx="417600" cy="0"/>
          </a:xfrm>
          <a:prstGeom prst="straightConnector1">
            <a:avLst/>
          </a:prstGeom>
          <a:noFill/>
          <a:ln cap="flat" cmpd="sng" w="19050">
            <a:solidFill>
              <a:srgbClr val="FFFFFF"/>
            </a:solidFill>
            <a:prstDash val="solid"/>
            <a:round/>
            <a:headEnd len="med" w="med" type="none"/>
            <a:tailEnd len="med" w="med" type="none"/>
          </a:ln>
        </p:spPr>
      </p:cxnSp>
      <p:cxnSp>
        <p:nvCxnSpPr>
          <p:cNvPr id="740" name="Google Shape;740;p69"/>
          <p:cNvCxnSpPr>
            <a:stCxn id="737" idx="2"/>
            <a:endCxn id="725" idx="0"/>
          </p:cNvCxnSpPr>
          <p:nvPr/>
        </p:nvCxnSpPr>
        <p:spPr>
          <a:xfrm>
            <a:off x="5800073" y="970373"/>
            <a:ext cx="159900" cy="295200"/>
          </a:xfrm>
          <a:prstGeom prst="straightConnector1">
            <a:avLst/>
          </a:prstGeom>
          <a:noFill/>
          <a:ln cap="flat" cmpd="sng" w="19050">
            <a:solidFill>
              <a:srgbClr val="FFFFFF"/>
            </a:solidFill>
            <a:prstDash val="solid"/>
            <a:round/>
            <a:headEnd len="med" w="med" type="none"/>
            <a:tailEnd len="med" w="med" type="none"/>
          </a:ln>
        </p:spPr>
      </p:cxnSp>
      <p:cxnSp>
        <p:nvCxnSpPr>
          <p:cNvPr id="741" name="Google Shape;741;p69"/>
          <p:cNvCxnSpPr>
            <a:stCxn id="736" idx="2"/>
            <a:endCxn id="718" idx="0"/>
          </p:cNvCxnSpPr>
          <p:nvPr/>
        </p:nvCxnSpPr>
        <p:spPr>
          <a:xfrm flipH="1">
            <a:off x="7083073" y="921110"/>
            <a:ext cx="34800" cy="344400"/>
          </a:xfrm>
          <a:prstGeom prst="straightConnector1">
            <a:avLst/>
          </a:prstGeom>
          <a:noFill/>
          <a:ln cap="flat" cmpd="sng" w="19050">
            <a:solidFill>
              <a:srgbClr val="FFFFFF"/>
            </a:solidFill>
            <a:prstDash val="solid"/>
            <a:round/>
            <a:headEnd len="med" w="med" type="none"/>
            <a:tailEnd len="med" w="med" type="none"/>
          </a:ln>
        </p:spPr>
      </p:cxnSp>
      <p:cxnSp>
        <p:nvCxnSpPr>
          <p:cNvPr id="742" name="Google Shape;742;p69"/>
          <p:cNvCxnSpPr>
            <a:stCxn id="720" idx="0"/>
            <a:endCxn id="707" idx="2"/>
          </p:cNvCxnSpPr>
          <p:nvPr/>
        </p:nvCxnSpPr>
        <p:spPr>
          <a:xfrm rot="10800000">
            <a:off x="6459093" y="923875"/>
            <a:ext cx="51900" cy="341700"/>
          </a:xfrm>
          <a:prstGeom prst="straightConnector1">
            <a:avLst/>
          </a:prstGeom>
          <a:noFill/>
          <a:ln cap="flat" cmpd="sng" w="19050">
            <a:solidFill>
              <a:srgbClr val="FFFFFF"/>
            </a:solidFill>
            <a:prstDash val="solid"/>
            <a:round/>
            <a:headEnd len="med" w="med" type="none"/>
            <a:tailEnd len="med" w="med" type="none"/>
          </a:ln>
        </p:spPr>
      </p:cxnSp>
      <p:pic>
        <p:nvPicPr>
          <p:cNvPr id="743" name="Google Shape;743;p69"/>
          <p:cNvPicPr preferRelativeResize="0"/>
          <p:nvPr/>
        </p:nvPicPr>
        <p:blipFill>
          <a:blip r:embed="rId4">
            <a:alphaModFix/>
          </a:blip>
          <a:stretch>
            <a:fillRect/>
          </a:stretch>
        </p:blipFill>
        <p:spPr>
          <a:xfrm>
            <a:off x="5931922" y="4312137"/>
            <a:ext cx="253067" cy="224589"/>
          </a:xfrm>
          <a:prstGeom prst="rect">
            <a:avLst/>
          </a:prstGeom>
          <a:noFill/>
          <a:ln>
            <a:noFill/>
          </a:ln>
        </p:spPr>
      </p:pic>
      <p:pic>
        <p:nvPicPr>
          <p:cNvPr id="744" name="Google Shape;744;p69"/>
          <p:cNvPicPr preferRelativeResize="0"/>
          <p:nvPr/>
        </p:nvPicPr>
        <p:blipFill>
          <a:blip r:embed="rId4">
            <a:alphaModFix/>
          </a:blip>
          <a:stretch>
            <a:fillRect/>
          </a:stretch>
        </p:blipFill>
        <p:spPr>
          <a:xfrm>
            <a:off x="6184993" y="4312137"/>
            <a:ext cx="253067" cy="224589"/>
          </a:xfrm>
          <a:prstGeom prst="rect">
            <a:avLst/>
          </a:prstGeom>
          <a:noFill/>
          <a:ln>
            <a:noFill/>
          </a:ln>
        </p:spPr>
      </p:pic>
      <p:pic>
        <p:nvPicPr>
          <p:cNvPr id="745" name="Google Shape;745;p69"/>
          <p:cNvPicPr preferRelativeResize="0"/>
          <p:nvPr/>
        </p:nvPicPr>
        <p:blipFill>
          <a:blip r:embed="rId4">
            <a:alphaModFix/>
          </a:blip>
          <a:stretch>
            <a:fillRect/>
          </a:stretch>
        </p:blipFill>
        <p:spPr>
          <a:xfrm>
            <a:off x="6058457" y="4487748"/>
            <a:ext cx="253067" cy="224589"/>
          </a:xfrm>
          <a:prstGeom prst="rect">
            <a:avLst/>
          </a:prstGeom>
          <a:noFill/>
          <a:ln>
            <a:noFill/>
          </a:ln>
        </p:spPr>
      </p:pic>
      <p:sp>
        <p:nvSpPr>
          <p:cNvPr id="746" name="Google Shape;746;p69"/>
          <p:cNvSpPr txBox="1"/>
          <p:nvPr/>
        </p:nvSpPr>
        <p:spPr>
          <a:xfrm>
            <a:off x="6564589" y="4363025"/>
            <a:ext cx="1597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t" sz="1200">
                <a:solidFill>
                  <a:srgbClr val="FFFFFF"/>
                </a:solidFill>
                <a:latin typeface="Montserrat"/>
                <a:ea typeface="Montserrat"/>
                <a:cs typeface="Montserrat"/>
                <a:sym typeface="Montserrat"/>
              </a:rPr>
              <a:t>TOKEN HOLDERS</a:t>
            </a:r>
            <a:endParaRPr b="1" sz="1200">
              <a:solidFill>
                <a:srgbClr val="FFFFFF"/>
              </a:solidFill>
              <a:latin typeface="Montserrat"/>
              <a:ea typeface="Montserrat"/>
              <a:cs typeface="Montserrat"/>
              <a:sym typeface="Montserrat"/>
            </a:endParaRPr>
          </a:p>
        </p:txBody>
      </p:sp>
      <p:cxnSp>
        <p:nvCxnSpPr>
          <p:cNvPr id="747" name="Google Shape;747;p69"/>
          <p:cNvCxnSpPr>
            <a:stCxn id="743" idx="1"/>
            <a:endCxn id="738" idx="2"/>
          </p:cNvCxnSpPr>
          <p:nvPr/>
        </p:nvCxnSpPr>
        <p:spPr>
          <a:xfrm rot="10800000">
            <a:off x="4503622" y="3768332"/>
            <a:ext cx="1428300" cy="656100"/>
          </a:xfrm>
          <a:prstGeom prst="straightConnector1">
            <a:avLst/>
          </a:prstGeom>
          <a:noFill/>
          <a:ln cap="flat" cmpd="sng" w="19050">
            <a:solidFill>
              <a:srgbClr val="FFFFFF"/>
            </a:solidFill>
            <a:prstDash val="solid"/>
            <a:round/>
            <a:headEnd len="med" w="med" type="none"/>
            <a:tailEnd len="med" w="med" type="none"/>
          </a:ln>
        </p:spPr>
      </p:cxnSp>
      <p:pic>
        <p:nvPicPr>
          <p:cNvPr id="748" name="Google Shape;748;p69"/>
          <p:cNvPicPr preferRelativeResize="0"/>
          <p:nvPr/>
        </p:nvPicPr>
        <p:blipFill>
          <a:blip r:embed="rId7">
            <a:alphaModFix/>
          </a:blip>
          <a:stretch>
            <a:fillRect/>
          </a:stretch>
        </p:blipFill>
        <p:spPr>
          <a:xfrm>
            <a:off x="7172586" y="1895933"/>
            <a:ext cx="656100" cy="656100"/>
          </a:xfrm>
          <a:prstGeom prst="rect">
            <a:avLst/>
          </a:prstGeom>
          <a:noFill/>
          <a:ln>
            <a:noFill/>
          </a:ln>
        </p:spPr>
      </p:pic>
      <p:sp>
        <p:nvSpPr>
          <p:cNvPr id="749" name="Google Shape;749;p69"/>
          <p:cNvSpPr txBox="1"/>
          <p:nvPr/>
        </p:nvSpPr>
        <p:spPr>
          <a:xfrm>
            <a:off x="5527391" y="2829638"/>
            <a:ext cx="18408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1200">
                <a:solidFill>
                  <a:srgbClr val="FFFFFF"/>
                </a:solidFill>
                <a:latin typeface="Montserrat"/>
                <a:ea typeface="Montserrat"/>
                <a:cs typeface="Montserrat"/>
                <a:sym typeface="Montserrat"/>
              </a:rPr>
              <a:t>ETH / tokens</a:t>
            </a:r>
            <a:endParaRPr b="1" sz="1200">
              <a:solidFill>
                <a:srgbClr val="FFFFFF"/>
              </a:solidFill>
              <a:latin typeface="Montserrat"/>
              <a:ea typeface="Montserrat"/>
              <a:cs typeface="Montserrat"/>
              <a:sym typeface="Montserrat"/>
            </a:endParaRPr>
          </a:p>
        </p:txBody>
      </p:sp>
      <p:sp>
        <p:nvSpPr>
          <p:cNvPr id="750" name="Google Shape;750;p69"/>
          <p:cNvSpPr txBox="1"/>
          <p:nvPr/>
        </p:nvSpPr>
        <p:spPr>
          <a:xfrm>
            <a:off x="5646941" y="3571313"/>
            <a:ext cx="18408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1200">
                <a:solidFill>
                  <a:srgbClr val="FFFFFF"/>
                </a:solidFill>
                <a:latin typeface="Montserrat"/>
                <a:ea typeface="Montserrat"/>
                <a:cs typeface="Montserrat"/>
                <a:sym typeface="Montserrat"/>
              </a:rPr>
              <a:t>ownership</a:t>
            </a:r>
            <a:endParaRPr b="1" sz="1200">
              <a:solidFill>
                <a:srgbClr val="FFFFFF"/>
              </a:solidFill>
              <a:latin typeface="Montserrat"/>
              <a:ea typeface="Montserrat"/>
              <a:cs typeface="Montserrat"/>
              <a:sym typeface="Montserrat"/>
            </a:endParaRPr>
          </a:p>
        </p:txBody>
      </p:sp>
      <p:sp>
        <p:nvSpPr>
          <p:cNvPr id="751" name="Google Shape;751;p69"/>
          <p:cNvSpPr txBox="1"/>
          <p:nvPr/>
        </p:nvSpPr>
        <p:spPr>
          <a:xfrm>
            <a:off x="488338" y="3670300"/>
            <a:ext cx="9105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1200">
                <a:solidFill>
                  <a:srgbClr val="FFFFFF"/>
                </a:solidFill>
                <a:latin typeface="Montserrat"/>
                <a:ea typeface="Montserrat"/>
                <a:cs typeface="Montserrat"/>
                <a:sym typeface="Montserrat"/>
              </a:rPr>
              <a:t>address</a:t>
            </a:r>
            <a:endParaRPr b="1" sz="1200">
              <a:solidFill>
                <a:srgbClr val="FFFFFF"/>
              </a:solidFill>
              <a:latin typeface="Montserrat"/>
              <a:ea typeface="Montserrat"/>
              <a:cs typeface="Montserrat"/>
              <a:sym typeface="Montserrat"/>
            </a:endParaRPr>
          </a:p>
        </p:txBody>
      </p:sp>
      <p:sp>
        <p:nvSpPr>
          <p:cNvPr id="752" name="Google Shape;752;p69"/>
          <p:cNvSpPr/>
          <p:nvPr/>
        </p:nvSpPr>
        <p:spPr>
          <a:xfrm flipH="1">
            <a:off x="1514675" y="3372175"/>
            <a:ext cx="2016600" cy="261000"/>
          </a:xfrm>
          <a:prstGeom prst="rightArrow">
            <a:avLst>
              <a:gd fmla="val 50000" name="adj1"/>
              <a:gd fmla="val 50000" name="adj2"/>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69"/>
          <p:cNvSpPr/>
          <p:nvPr/>
        </p:nvSpPr>
        <p:spPr>
          <a:xfrm>
            <a:off x="1514675" y="3051025"/>
            <a:ext cx="2016600" cy="261000"/>
          </a:xfrm>
          <a:prstGeom prst="rightArrow">
            <a:avLst>
              <a:gd fmla="val 50000" name="adj1"/>
              <a:gd fmla="val 50000" name="adj2"/>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69"/>
          <p:cNvSpPr/>
          <p:nvPr/>
        </p:nvSpPr>
        <p:spPr>
          <a:xfrm>
            <a:off x="5475800" y="3416200"/>
            <a:ext cx="2016600" cy="261000"/>
          </a:xfrm>
          <a:prstGeom prst="rightArrow">
            <a:avLst>
              <a:gd fmla="val 50000" name="adj1"/>
              <a:gd fmla="val 50000" name="adj2"/>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69"/>
          <p:cNvSpPr/>
          <p:nvPr/>
        </p:nvSpPr>
        <p:spPr>
          <a:xfrm flipH="1">
            <a:off x="5475800" y="3095050"/>
            <a:ext cx="2016600" cy="261000"/>
          </a:xfrm>
          <a:prstGeom prst="rightArrow">
            <a:avLst>
              <a:gd fmla="val 50000" name="adj1"/>
              <a:gd fmla="val 50000" name="adj2"/>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69"/>
          <p:cNvSpPr/>
          <p:nvPr/>
        </p:nvSpPr>
        <p:spPr>
          <a:xfrm flipH="1" rot="1799047">
            <a:off x="4625418" y="1940337"/>
            <a:ext cx="231711" cy="684790"/>
          </a:xfrm>
          <a:prstGeom prst="up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a:effectLst>
            <a:outerShdw blurRad="171450" rotWithShape="0" algn="bl">
              <a:srgbClr val="FF00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69"/>
          <p:cNvSpPr txBox="1"/>
          <p:nvPr/>
        </p:nvSpPr>
        <p:spPr>
          <a:xfrm>
            <a:off x="3158076" y="1658588"/>
            <a:ext cx="1023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1200">
                <a:solidFill>
                  <a:srgbClr val="FFFFFF"/>
                </a:solidFill>
                <a:latin typeface="Montserrat"/>
                <a:ea typeface="Montserrat"/>
                <a:cs typeface="Montserrat"/>
                <a:sym typeface="Montserrat"/>
              </a:rPr>
              <a:t>IPFS</a:t>
            </a:r>
            <a:endParaRPr b="1" sz="1200">
              <a:solidFill>
                <a:srgbClr val="FFFFFF"/>
              </a:solidFill>
              <a:latin typeface="Montserrat"/>
              <a:ea typeface="Montserrat"/>
              <a:cs typeface="Montserrat"/>
              <a:sym typeface="Montserrat"/>
            </a:endParaRPr>
          </a:p>
        </p:txBody>
      </p:sp>
      <p:pic>
        <p:nvPicPr>
          <p:cNvPr id="758" name="Google Shape;758;p69"/>
          <p:cNvPicPr preferRelativeResize="0"/>
          <p:nvPr/>
        </p:nvPicPr>
        <p:blipFill>
          <a:blip r:embed="rId8">
            <a:alphaModFix/>
          </a:blip>
          <a:stretch>
            <a:fillRect/>
          </a:stretch>
        </p:blipFill>
        <p:spPr>
          <a:xfrm>
            <a:off x="2624249" y="764898"/>
            <a:ext cx="369300" cy="369300"/>
          </a:xfrm>
          <a:prstGeom prst="rect">
            <a:avLst/>
          </a:prstGeom>
          <a:noFill/>
          <a:ln>
            <a:noFill/>
          </a:ln>
        </p:spPr>
      </p:pic>
      <p:pic>
        <p:nvPicPr>
          <p:cNvPr id="759" name="Google Shape;759;p69"/>
          <p:cNvPicPr preferRelativeResize="0"/>
          <p:nvPr/>
        </p:nvPicPr>
        <p:blipFill>
          <a:blip r:embed="rId8">
            <a:alphaModFix/>
          </a:blip>
          <a:stretch>
            <a:fillRect/>
          </a:stretch>
        </p:blipFill>
        <p:spPr>
          <a:xfrm>
            <a:off x="3114248" y="537572"/>
            <a:ext cx="295199" cy="295199"/>
          </a:xfrm>
          <a:prstGeom prst="rect">
            <a:avLst/>
          </a:prstGeom>
          <a:noFill/>
          <a:ln>
            <a:noFill/>
          </a:ln>
        </p:spPr>
      </p:pic>
      <p:cxnSp>
        <p:nvCxnSpPr>
          <p:cNvPr id="760" name="Google Shape;760;p69"/>
          <p:cNvCxnSpPr/>
          <p:nvPr/>
        </p:nvCxnSpPr>
        <p:spPr>
          <a:xfrm flipH="1" rot="10800000">
            <a:off x="2889951" y="736076"/>
            <a:ext cx="268200" cy="113100"/>
          </a:xfrm>
          <a:prstGeom prst="straightConnector1">
            <a:avLst/>
          </a:prstGeom>
          <a:noFill/>
          <a:ln cap="flat" cmpd="sng" w="9525">
            <a:solidFill>
              <a:srgbClr val="00FFFF"/>
            </a:solidFill>
            <a:prstDash val="solid"/>
            <a:round/>
            <a:headEnd len="med" w="med" type="none"/>
            <a:tailEnd len="med" w="med" type="none"/>
          </a:ln>
        </p:spPr>
      </p:cxnSp>
      <p:cxnSp>
        <p:nvCxnSpPr>
          <p:cNvPr id="761" name="Google Shape;761;p69"/>
          <p:cNvCxnSpPr/>
          <p:nvPr/>
        </p:nvCxnSpPr>
        <p:spPr>
          <a:xfrm>
            <a:off x="2940575" y="1073775"/>
            <a:ext cx="217500" cy="195600"/>
          </a:xfrm>
          <a:prstGeom prst="straightConnector1">
            <a:avLst/>
          </a:prstGeom>
          <a:noFill/>
          <a:ln cap="flat" cmpd="sng" w="9525">
            <a:solidFill>
              <a:srgbClr val="00FFFF"/>
            </a:solidFill>
            <a:prstDash val="solid"/>
            <a:round/>
            <a:headEnd len="med" w="med" type="none"/>
            <a:tailEnd len="med" w="med" type="none"/>
          </a:ln>
        </p:spPr>
      </p:cxnSp>
      <p:pic>
        <p:nvPicPr>
          <p:cNvPr id="762" name="Google Shape;762;p69"/>
          <p:cNvPicPr preferRelativeResize="0"/>
          <p:nvPr/>
        </p:nvPicPr>
        <p:blipFill>
          <a:blip r:embed="rId8">
            <a:alphaModFix/>
          </a:blip>
          <a:stretch>
            <a:fillRect/>
          </a:stretch>
        </p:blipFill>
        <p:spPr>
          <a:xfrm>
            <a:off x="3009945" y="1134192"/>
            <a:ext cx="524401" cy="524401"/>
          </a:xfrm>
          <a:prstGeom prst="rect">
            <a:avLst/>
          </a:prstGeom>
          <a:noFill/>
          <a:ln>
            <a:noFill/>
          </a:ln>
        </p:spPr>
      </p:pic>
      <p:cxnSp>
        <p:nvCxnSpPr>
          <p:cNvPr id="763" name="Google Shape;763;p69"/>
          <p:cNvCxnSpPr/>
          <p:nvPr/>
        </p:nvCxnSpPr>
        <p:spPr>
          <a:xfrm flipH="1" rot="10800000">
            <a:off x="2813751" y="1498076"/>
            <a:ext cx="268200" cy="113100"/>
          </a:xfrm>
          <a:prstGeom prst="straightConnector1">
            <a:avLst/>
          </a:prstGeom>
          <a:noFill/>
          <a:ln cap="flat" cmpd="sng" w="9525">
            <a:solidFill>
              <a:srgbClr val="00FFFF"/>
            </a:solidFill>
            <a:prstDash val="solid"/>
            <a:round/>
            <a:headEnd len="med" w="med" type="none"/>
            <a:tailEnd len="med" w="med" type="none"/>
          </a:ln>
        </p:spPr>
      </p:cxnSp>
      <p:pic>
        <p:nvPicPr>
          <p:cNvPr id="764" name="Google Shape;764;p69"/>
          <p:cNvPicPr preferRelativeResize="0"/>
          <p:nvPr/>
        </p:nvPicPr>
        <p:blipFill>
          <a:blip r:embed="rId8">
            <a:alphaModFix/>
          </a:blip>
          <a:stretch>
            <a:fillRect/>
          </a:stretch>
        </p:blipFill>
        <p:spPr>
          <a:xfrm>
            <a:off x="2306151" y="1386601"/>
            <a:ext cx="656100" cy="6561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8" name="Shape 768"/>
        <p:cNvGrpSpPr/>
        <p:nvPr/>
      </p:nvGrpSpPr>
      <p:grpSpPr>
        <a:xfrm>
          <a:off x="0" y="0"/>
          <a:ext cx="0" cy="0"/>
          <a:chOff x="0" y="0"/>
          <a:chExt cx="0" cy="0"/>
        </a:xfrm>
      </p:grpSpPr>
      <p:sp>
        <p:nvSpPr>
          <p:cNvPr id="769" name="Google Shape;769;p70"/>
          <p:cNvSpPr txBox="1"/>
          <p:nvPr/>
        </p:nvSpPr>
        <p:spPr>
          <a:xfrm>
            <a:off x="2627250" y="306350"/>
            <a:ext cx="38895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 SMART CONTRACTS</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i="1" lang="it">
                <a:solidFill>
                  <a:srgbClr val="FFFFFF"/>
                </a:solidFill>
                <a:latin typeface="Montserrat"/>
                <a:ea typeface="Montserrat"/>
                <a:cs typeface="Montserrat"/>
                <a:sym typeface="Montserrat"/>
              </a:rPr>
              <a:t>Example 1</a:t>
            </a:r>
            <a:endParaRPr i="1">
              <a:solidFill>
                <a:srgbClr val="FFFFFF"/>
              </a:solidFill>
              <a:latin typeface="Montserrat"/>
              <a:ea typeface="Montserrat"/>
              <a:cs typeface="Montserrat"/>
              <a:sym typeface="Montserrat"/>
            </a:endParaRPr>
          </a:p>
        </p:txBody>
      </p:sp>
      <p:sp>
        <p:nvSpPr>
          <p:cNvPr id="770" name="Google Shape;770;p70"/>
          <p:cNvSpPr txBox="1"/>
          <p:nvPr/>
        </p:nvSpPr>
        <p:spPr>
          <a:xfrm>
            <a:off x="390225" y="1112674"/>
            <a:ext cx="3709500" cy="332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200">
                <a:solidFill>
                  <a:srgbClr val="FFFFFF"/>
                </a:solidFill>
                <a:latin typeface="Montserrat"/>
                <a:ea typeface="Montserrat"/>
                <a:cs typeface="Montserrat"/>
                <a:sym typeface="Montserrat"/>
              </a:rPr>
              <a:t>I am a shepherd and I have sheeps.</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rPr lang="it" sz="1200">
                <a:solidFill>
                  <a:srgbClr val="FFFFFF"/>
                </a:solidFill>
                <a:latin typeface="Montserrat"/>
                <a:ea typeface="Montserrat"/>
                <a:cs typeface="Montserrat"/>
                <a:sym typeface="Montserrat"/>
              </a:rPr>
              <a:t>I want to save my sheep in a list that shows I own it and to put this list in the  public.</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rPr lang="it" sz="1200">
                <a:solidFill>
                  <a:srgbClr val="FFFFFF"/>
                </a:solidFill>
                <a:latin typeface="Montserrat"/>
                <a:ea typeface="Montserrat"/>
                <a:cs typeface="Montserrat"/>
                <a:sym typeface="Montserrat"/>
              </a:rPr>
              <a:t>Only me can transfer ownership to someone else.</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rPr lang="it" sz="1200">
                <a:solidFill>
                  <a:srgbClr val="FFFFFF"/>
                </a:solidFill>
                <a:latin typeface="Montserrat"/>
                <a:ea typeface="Montserrat"/>
                <a:cs typeface="Montserrat"/>
                <a:sym typeface="Montserrat"/>
              </a:rPr>
              <a:t>If I registered the sheep  with my city, I would have to trust the city’s record keeper &amp; their servers. </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rPr lang="it" sz="1200">
                <a:solidFill>
                  <a:srgbClr val="FFFFFF"/>
                </a:solidFill>
                <a:latin typeface="Montserrat"/>
                <a:ea typeface="Montserrat"/>
                <a:cs typeface="Montserrat"/>
                <a:sym typeface="Montserrat"/>
              </a:rPr>
              <a:t>No one can transfer ownership but me - and once I do I cannot get it back</a:t>
            </a:r>
            <a:r>
              <a:rPr lang="it" sz="1200">
                <a:solidFill>
                  <a:srgbClr val="FFFFFF"/>
                </a:solidFill>
                <a:latin typeface="Montserrat"/>
                <a:ea typeface="Montserrat"/>
                <a:cs typeface="Montserrat"/>
                <a:sym typeface="Montserrat"/>
              </a:rPr>
              <a:t> unless the new owner transfers it back to me.</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FFFFFF"/>
              </a:solidFill>
              <a:latin typeface="Montserrat"/>
              <a:ea typeface="Montserrat"/>
              <a:cs typeface="Montserrat"/>
              <a:sym typeface="Montserrat"/>
            </a:endParaRPr>
          </a:p>
        </p:txBody>
      </p:sp>
      <p:pic>
        <p:nvPicPr>
          <p:cNvPr id="771" name="Google Shape;771;p70"/>
          <p:cNvPicPr preferRelativeResize="0"/>
          <p:nvPr/>
        </p:nvPicPr>
        <p:blipFill>
          <a:blip r:embed="rId3">
            <a:alphaModFix/>
          </a:blip>
          <a:stretch>
            <a:fillRect/>
          </a:stretch>
        </p:blipFill>
        <p:spPr>
          <a:xfrm>
            <a:off x="5806050" y="921938"/>
            <a:ext cx="2560675" cy="2560675"/>
          </a:xfrm>
          <a:prstGeom prst="rect">
            <a:avLst/>
          </a:prstGeom>
          <a:noFill/>
          <a:ln>
            <a:noFill/>
          </a:ln>
        </p:spPr>
      </p:pic>
      <p:sp>
        <p:nvSpPr>
          <p:cNvPr id="772" name="Google Shape;772;p70"/>
          <p:cNvSpPr/>
          <p:nvPr/>
        </p:nvSpPr>
        <p:spPr>
          <a:xfrm>
            <a:off x="4550525" y="3957525"/>
            <a:ext cx="3967800" cy="954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70"/>
          <p:cNvSpPr txBox="1"/>
          <p:nvPr/>
        </p:nvSpPr>
        <p:spPr>
          <a:xfrm>
            <a:off x="4589675" y="4049775"/>
            <a:ext cx="38895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t>Fluffy</a:t>
            </a:r>
            <a:endParaRPr/>
          </a:p>
          <a:p>
            <a:pPr indent="0" lvl="0" marL="0" rtl="0" algn="l">
              <a:spcBef>
                <a:spcPts val="0"/>
              </a:spcBef>
              <a:spcAft>
                <a:spcPts val="0"/>
              </a:spcAft>
              <a:buNone/>
            </a:pPr>
            <a:r>
              <a:rPr lang="it" sz="1200">
                <a:solidFill>
                  <a:srgbClr val="4D4D4D"/>
                </a:solidFill>
              </a:rPr>
              <a:t>0x05854cA140caB11e2f5AAb284c6AB5415f96E26B</a:t>
            </a:r>
            <a:endParaRPr sz="1200">
              <a:solidFill>
                <a:srgbClr val="4D4D4D"/>
              </a:solidFill>
            </a:endParaRPr>
          </a:p>
          <a:p>
            <a:pPr indent="0" lvl="0" marL="0" rtl="0" algn="l">
              <a:spcBef>
                <a:spcPts val="0"/>
              </a:spcBef>
              <a:spcAft>
                <a:spcPts val="0"/>
              </a:spcAft>
              <a:buNone/>
            </a:pPr>
            <a:r>
              <a:rPr lang="it" sz="1200">
                <a:solidFill>
                  <a:srgbClr val="4D4D4D"/>
                </a:solidFill>
              </a:rPr>
              <a:t>Bob the Shepherd</a:t>
            </a:r>
            <a:endParaRPr sz="1200">
              <a:solidFill>
                <a:srgbClr val="4D4D4D"/>
              </a:solidFill>
            </a:endParaRPr>
          </a:p>
        </p:txBody>
      </p:sp>
      <p:sp>
        <p:nvSpPr>
          <p:cNvPr id="774" name="Google Shape;774;p70"/>
          <p:cNvSpPr/>
          <p:nvPr/>
        </p:nvSpPr>
        <p:spPr>
          <a:xfrm>
            <a:off x="5360075" y="2431250"/>
            <a:ext cx="915250" cy="1534025"/>
          </a:xfrm>
          <a:custGeom>
            <a:rect b="b" l="l" r="r" t="t"/>
            <a:pathLst>
              <a:path extrusionOk="0" h="61361" w="36610">
                <a:moveTo>
                  <a:pt x="36610" y="0"/>
                </a:moveTo>
                <a:cubicBezTo>
                  <a:pt x="33105" y="8764"/>
                  <a:pt x="21141" y="14280"/>
                  <a:pt x="21141" y="23719"/>
                </a:cubicBezTo>
                <a:cubicBezTo>
                  <a:pt x="21141" y="27473"/>
                  <a:pt x="26487" y="31544"/>
                  <a:pt x="24235" y="34547"/>
                </a:cubicBezTo>
                <a:cubicBezTo>
                  <a:pt x="20308" y="39783"/>
                  <a:pt x="12455" y="40417"/>
                  <a:pt x="7219" y="44344"/>
                </a:cubicBezTo>
                <a:cubicBezTo>
                  <a:pt x="2289" y="48041"/>
                  <a:pt x="0" y="55199"/>
                  <a:pt x="0" y="61361"/>
                </a:cubicBezTo>
              </a:path>
            </a:pathLst>
          </a:custGeom>
          <a:noFill/>
          <a:ln cap="flat" cmpd="sng" w="19050">
            <a:solidFill>
              <a:srgbClr val="F3F3F3"/>
            </a:solidFill>
            <a:prstDash val="solid"/>
            <a:round/>
            <a:headEnd len="med" w="med" type="none"/>
            <a:tailEnd len="med" w="med" type="none"/>
          </a:ln>
        </p:spPr>
      </p:sp>
      <p:sp>
        <p:nvSpPr>
          <p:cNvPr id="775" name="Google Shape;775;p70"/>
          <p:cNvSpPr/>
          <p:nvPr/>
        </p:nvSpPr>
        <p:spPr>
          <a:xfrm>
            <a:off x="7203475" y="2895325"/>
            <a:ext cx="296500" cy="1031275"/>
          </a:xfrm>
          <a:custGeom>
            <a:rect b="b" l="l" r="r" t="t"/>
            <a:pathLst>
              <a:path extrusionOk="0" h="41251" w="11860">
                <a:moveTo>
                  <a:pt x="11860" y="41251"/>
                </a:moveTo>
                <a:cubicBezTo>
                  <a:pt x="9970" y="36524"/>
                  <a:pt x="10002" y="31235"/>
                  <a:pt x="8766" y="26297"/>
                </a:cubicBezTo>
                <a:cubicBezTo>
                  <a:pt x="7879" y="22752"/>
                  <a:pt x="2434" y="21592"/>
                  <a:pt x="1547" y="18047"/>
                </a:cubicBezTo>
                <a:cubicBezTo>
                  <a:pt x="81" y="12190"/>
                  <a:pt x="0" y="6038"/>
                  <a:pt x="0" y="0"/>
                </a:cubicBezTo>
              </a:path>
            </a:pathLst>
          </a:custGeom>
          <a:noFill/>
          <a:ln cap="flat" cmpd="sng" w="19050">
            <a:solidFill>
              <a:srgbClr val="F3F3F3"/>
            </a:solidFill>
            <a:prstDash val="solid"/>
            <a:round/>
            <a:headEnd len="med" w="med" type="none"/>
            <a:tailEnd len="med" w="med" type="none"/>
          </a:ln>
        </p:spPr>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9" name="Shape 779"/>
        <p:cNvGrpSpPr/>
        <p:nvPr/>
      </p:nvGrpSpPr>
      <p:grpSpPr>
        <a:xfrm>
          <a:off x="0" y="0"/>
          <a:ext cx="0" cy="0"/>
          <a:chOff x="0" y="0"/>
          <a:chExt cx="0" cy="0"/>
        </a:xfrm>
      </p:grpSpPr>
      <p:sp>
        <p:nvSpPr>
          <p:cNvPr id="780" name="Google Shape;780;p71"/>
          <p:cNvSpPr txBox="1"/>
          <p:nvPr/>
        </p:nvSpPr>
        <p:spPr>
          <a:xfrm>
            <a:off x="2627250" y="306350"/>
            <a:ext cx="38895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 SMART CONTRACTS</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i="1" lang="it">
                <a:solidFill>
                  <a:srgbClr val="FFFFFF"/>
                </a:solidFill>
                <a:latin typeface="Montserrat"/>
                <a:ea typeface="Montserrat"/>
                <a:cs typeface="Montserrat"/>
                <a:sym typeface="Montserrat"/>
              </a:rPr>
              <a:t>Example 2: Programmable Voting</a:t>
            </a:r>
            <a:endParaRPr i="1">
              <a:solidFill>
                <a:srgbClr val="FFFFFF"/>
              </a:solidFill>
              <a:latin typeface="Montserrat"/>
              <a:ea typeface="Montserrat"/>
              <a:cs typeface="Montserrat"/>
              <a:sym typeface="Montserrat"/>
            </a:endParaRPr>
          </a:p>
        </p:txBody>
      </p:sp>
      <p:sp>
        <p:nvSpPr>
          <p:cNvPr id="781" name="Google Shape;781;p71"/>
          <p:cNvSpPr txBox="1"/>
          <p:nvPr/>
        </p:nvSpPr>
        <p:spPr>
          <a:xfrm>
            <a:off x="491900" y="1536625"/>
            <a:ext cx="66762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t">
                <a:solidFill>
                  <a:srgbClr val="FFFFFF"/>
                </a:solidFill>
                <a:latin typeface="Montserrat"/>
                <a:ea typeface="Montserrat"/>
                <a:cs typeface="Montserrat"/>
                <a:sym typeface="Montserrat"/>
              </a:rPr>
              <a:t>VOTING RULES</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it">
                <a:solidFill>
                  <a:srgbClr val="FFFFFF"/>
                </a:solidFill>
                <a:latin typeface="Montserrat"/>
                <a:ea typeface="Montserrat"/>
                <a:cs typeface="Montserrat"/>
                <a:sym typeface="Montserrat"/>
              </a:rPr>
              <a:t>When can people vote</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it">
                <a:solidFill>
                  <a:srgbClr val="FFFFFF"/>
                </a:solidFill>
                <a:latin typeface="Montserrat"/>
                <a:ea typeface="Montserrat"/>
                <a:cs typeface="Montserrat"/>
                <a:sym typeface="Montserrat"/>
              </a:rPr>
              <a:t>Who can vote</a:t>
            </a:r>
            <a:endParaRPr>
              <a:solidFill>
                <a:srgbClr val="FFFFFF"/>
              </a:solidFill>
              <a:latin typeface="Montserrat"/>
              <a:ea typeface="Montserrat"/>
              <a:cs typeface="Montserrat"/>
              <a:sym typeface="Montserrat"/>
            </a:endParaRPr>
          </a:p>
          <a:p>
            <a:pPr indent="0" lvl="0" marL="457200" rtl="0" algn="l">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rPr b="1" lang="it">
                <a:solidFill>
                  <a:srgbClr val="FFFFFF"/>
                </a:solidFill>
                <a:latin typeface="Montserrat"/>
                <a:ea typeface="Montserrat"/>
                <a:cs typeface="Montserrat"/>
                <a:sym typeface="Montserrat"/>
              </a:rPr>
              <a:t>RECORDING VOTES</a:t>
            </a:r>
            <a:endParaRPr b="1">
              <a:solidFill>
                <a:srgbClr val="FFFFFF"/>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it">
                <a:solidFill>
                  <a:schemeClr val="lt1"/>
                </a:solidFill>
                <a:latin typeface="Montserrat"/>
                <a:ea typeface="Montserrat"/>
                <a:cs typeface="Montserrat"/>
                <a:sym typeface="Montserrat"/>
              </a:rPr>
              <a:t>immutable proof of vote</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rPr b="1" lang="it">
                <a:solidFill>
                  <a:srgbClr val="FFFFFF"/>
                </a:solidFill>
                <a:latin typeface="Montserrat"/>
                <a:ea typeface="Montserrat"/>
                <a:cs typeface="Montserrat"/>
                <a:sym typeface="Montserrat"/>
              </a:rPr>
              <a:t>PROGRAMMABLE: “IF… THEN...”</a:t>
            </a:r>
            <a:endParaRPr b="1">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it">
                <a:solidFill>
                  <a:srgbClr val="FFFFFF"/>
                </a:solidFill>
                <a:latin typeface="Montserrat"/>
                <a:ea typeface="Montserrat"/>
                <a:cs typeface="Montserrat"/>
                <a:sym typeface="Montserrat"/>
              </a:rPr>
              <a:t>A proposal has passed and something can be triggered.</a:t>
            </a:r>
            <a:endParaRPr>
              <a:solidFill>
                <a:srgbClr val="FFFFFF"/>
              </a:solidFill>
              <a:latin typeface="Montserrat"/>
              <a:ea typeface="Montserrat"/>
              <a:cs typeface="Montserrat"/>
              <a:sym typeface="Montserrat"/>
            </a:endParaRPr>
          </a:p>
          <a:p>
            <a:pPr indent="-317500" lvl="1" marL="914400" rtl="0" algn="l">
              <a:spcBef>
                <a:spcPts val="0"/>
              </a:spcBef>
              <a:spcAft>
                <a:spcPts val="0"/>
              </a:spcAft>
              <a:buClr>
                <a:srgbClr val="FFFFFF"/>
              </a:buClr>
              <a:buSzPts val="1400"/>
              <a:buFont typeface="Montserrat"/>
              <a:buChar char="○"/>
            </a:pPr>
            <a:r>
              <a:rPr lang="it">
                <a:solidFill>
                  <a:srgbClr val="FFFFFF"/>
                </a:solidFill>
                <a:latin typeface="Montserrat"/>
                <a:ea typeface="Montserrat"/>
                <a:cs typeface="Montserrat"/>
                <a:sym typeface="Montserrat"/>
              </a:rPr>
              <a:t>Direct implementation of what you have voted for</a:t>
            </a:r>
            <a:endParaRPr>
              <a:solidFill>
                <a:srgbClr val="FFFFFF"/>
              </a:solidFill>
              <a:latin typeface="Montserrat"/>
              <a:ea typeface="Montserrat"/>
              <a:cs typeface="Montserrat"/>
              <a:sym typeface="Montserrat"/>
            </a:endParaRPr>
          </a:p>
        </p:txBody>
      </p:sp>
      <p:grpSp>
        <p:nvGrpSpPr>
          <p:cNvPr id="782" name="Google Shape;782;p71"/>
          <p:cNvGrpSpPr/>
          <p:nvPr/>
        </p:nvGrpSpPr>
        <p:grpSpPr>
          <a:xfrm>
            <a:off x="6739717" y="709336"/>
            <a:ext cx="1865392" cy="1907500"/>
            <a:chOff x="6739717" y="709336"/>
            <a:chExt cx="1865392" cy="1907500"/>
          </a:xfrm>
        </p:grpSpPr>
        <p:pic>
          <p:nvPicPr>
            <p:cNvPr id="783" name="Google Shape;783;p71"/>
            <p:cNvPicPr preferRelativeResize="0"/>
            <p:nvPr/>
          </p:nvPicPr>
          <p:blipFill>
            <a:blip r:embed="rId3">
              <a:alphaModFix/>
            </a:blip>
            <a:stretch>
              <a:fillRect/>
            </a:stretch>
          </p:blipFill>
          <p:spPr>
            <a:xfrm>
              <a:off x="6739717" y="709336"/>
              <a:ext cx="1865392" cy="1907500"/>
            </a:xfrm>
            <a:prstGeom prst="rect">
              <a:avLst/>
            </a:prstGeom>
            <a:noFill/>
            <a:ln>
              <a:noFill/>
            </a:ln>
          </p:spPr>
        </p:pic>
        <p:sp>
          <p:nvSpPr>
            <p:cNvPr id="784" name="Google Shape;784;p71"/>
            <p:cNvSpPr/>
            <p:nvPr/>
          </p:nvSpPr>
          <p:spPr>
            <a:xfrm>
              <a:off x="7103059" y="1363937"/>
              <a:ext cx="1138800" cy="9024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85" name="Google Shape;785;p71"/>
            <p:cNvPicPr preferRelativeResize="0"/>
            <p:nvPr/>
          </p:nvPicPr>
          <p:blipFill>
            <a:blip r:embed="rId4">
              <a:alphaModFix/>
            </a:blip>
            <a:stretch>
              <a:fillRect/>
            </a:stretch>
          </p:blipFill>
          <p:spPr>
            <a:xfrm>
              <a:off x="7273653" y="1416317"/>
              <a:ext cx="797593" cy="797544"/>
            </a:xfrm>
            <a:prstGeom prst="rect">
              <a:avLst/>
            </a:prstGeom>
            <a:noFill/>
            <a:ln>
              <a:noFill/>
            </a:ln>
          </p:spPr>
        </p:pic>
      </p:grpSp>
      <p:pic>
        <p:nvPicPr>
          <p:cNvPr id="786" name="Google Shape;786;p71"/>
          <p:cNvPicPr preferRelativeResize="0"/>
          <p:nvPr/>
        </p:nvPicPr>
        <p:blipFill>
          <a:blip r:embed="rId5">
            <a:alphaModFix/>
          </a:blip>
          <a:stretch>
            <a:fillRect/>
          </a:stretch>
        </p:blipFill>
        <p:spPr>
          <a:xfrm>
            <a:off x="6934950" y="2904300"/>
            <a:ext cx="1474925" cy="1474925"/>
          </a:xfrm>
          <a:prstGeom prst="rect">
            <a:avLst/>
          </a:prstGeom>
          <a:noFill/>
          <a:ln>
            <a:noFill/>
          </a:ln>
        </p:spPr>
      </p:pic>
      <p:pic>
        <p:nvPicPr>
          <p:cNvPr id="787" name="Google Shape;787;p71"/>
          <p:cNvPicPr preferRelativeResize="0"/>
          <p:nvPr/>
        </p:nvPicPr>
        <p:blipFill>
          <a:blip r:embed="rId6">
            <a:alphaModFix/>
          </a:blip>
          <a:stretch>
            <a:fillRect/>
          </a:stretch>
        </p:blipFill>
        <p:spPr>
          <a:xfrm>
            <a:off x="6802126" y="4003225"/>
            <a:ext cx="305474" cy="327001"/>
          </a:xfrm>
          <a:prstGeom prst="rect">
            <a:avLst/>
          </a:prstGeom>
          <a:noFill/>
          <a:ln>
            <a:noFill/>
          </a:ln>
        </p:spPr>
      </p:pic>
      <p:pic>
        <p:nvPicPr>
          <p:cNvPr id="788" name="Google Shape;788;p71"/>
          <p:cNvPicPr preferRelativeResize="0"/>
          <p:nvPr/>
        </p:nvPicPr>
        <p:blipFill>
          <a:blip r:embed="rId6">
            <a:alphaModFix/>
          </a:blip>
          <a:stretch>
            <a:fillRect/>
          </a:stretch>
        </p:blipFill>
        <p:spPr>
          <a:xfrm>
            <a:off x="8249926" y="4079425"/>
            <a:ext cx="305474" cy="327001"/>
          </a:xfrm>
          <a:prstGeom prst="rect">
            <a:avLst/>
          </a:prstGeom>
          <a:noFill/>
          <a:ln>
            <a:noFill/>
          </a:ln>
        </p:spPr>
      </p:pic>
      <p:pic>
        <p:nvPicPr>
          <p:cNvPr id="789" name="Google Shape;789;p71"/>
          <p:cNvPicPr preferRelativeResize="0"/>
          <p:nvPr/>
        </p:nvPicPr>
        <p:blipFill>
          <a:blip r:embed="rId6">
            <a:alphaModFix/>
          </a:blip>
          <a:stretch>
            <a:fillRect/>
          </a:stretch>
        </p:blipFill>
        <p:spPr>
          <a:xfrm>
            <a:off x="8326126" y="3469825"/>
            <a:ext cx="305474" cy="327001"/>
          </a:xfrm>
          <a:prstGeom prst="rect">
            <a:avLst/>
          </a:prstGeom>
          <a:noFill/>
          <a:ln>
            <a:noFill/>
          </a:ln>
        </p:spPr>
      </p:pic>
      <p:pic>
        <p:nvPicPr>
          <p:cNvPr id="790" name="Google Shape;790;p71"/>
          <p:cNvPicPr preferRelativeResize="0"/>
          <p:nvPr/>
        </p:nvPicPr>
        <p:blipFill>
          <a:blip r:embed="rId6">
            <a:alphaModFix/>
          </a:blip>
          <a:stretch>
            <a:fillRect/>
          </a:stretch>
        </p:blipFill>
        <p:spPr>
          <a:xfrm>
            <a:off x="8326126" y="3012625"/>
            <a:ext cx="305474" cy="327001"/>
          </a:xfrm>
          <a:prstGeom prst="rect">
            <a:avLst/>
          </a:prstGeom>
          <a:noFill/>
          <a:ln>
            <a:noFill/>
          </a:ln>
        </p:spPr>
      </p:pic>
      <p:pic>
        <p:nvPicPr>
          <p:cNvPr id="791" name="Google Shape;791;p71"/>
          <p:cNvPicPr preferRelativeResize="0"/>
          <p:nvPr/>
        </p:nvPicPr>
        <p:blipFill>
          <a:blip r:embed="rId6">
            <a:alphaModFix/>
          </a:blip>
          <a:stretch>
            <a:fillRect/>
          </a:stretch>
        </p:blipFill>
        <p:spPr>
          <a:xfrm>
            <a:off x="6802126" y="2936425"/>
            <a:ext cx="305474" cy="327001"/>
          </a:xfrm>
          <a:prstGeom prst="rect">
            <a:avLst/>
          </a:prstGeom>
          <a:noFill/>
          <a:ln>
            <a:noFill/>
          </a:ln>
        </p:spPr>
      </p:pic>
      <p:pic>
        <p:nvPicPr>
          <p:cNvPr id="792" name="Google Shape;792;p71"/>
          <p:cNvPicPr preferRelativeResize="0"/>
          <p:nvPr/>
        </p:nvPicPr>
        <p:blipFill>
          <a:blip r:embed="rId6">
            <a:alphaModFix/>
          </a:blip>
          <a:stretch>
            <a:fillRect/>
          </a:stretch>
        </p:blipFill>
        <p:spPr>
          <a:xfrm>
            <a:off x="6649726" y="3469825"/>
            <a:ext cx="305474" cy="327001"/>
          </a:xfrm>
          <a:prstGeom prst="rect">
            <a:avLst/>
          </a:prstGeom>
          <a:noFill/>
          <a:ln>
            <a:noFill/>
          </a:ln>
        </p:spPr>
      </p:pic>
      <p:sp>
        <p:nvSpPr>
          <p:cNvPr id="793" name="Google Shape;793;p71"/>
          <p:cNvSpPr/>
          <p:nvPr/>
        </p:nvSpPr>
        <p:spPr>
          <a:xfrm>
            <a:off x="7490013" y="2542975"/>
            <a:ext cx="364800" cy="327000"/>
          </a:xfrm>
          <a:prstGeom prst="upArrow">
            <a:avLst>
              <a:gd fmla="val 50000" name="adj1"/>
              <a:gd fmla="val 5000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 name="Shape 797"/>
        <p:cNvGrpSpPr/>
        <p:nvPr/>
      </p:nvGrpSpPr>
      <p:grpSpPr>
        <a:xfrm>
          <a:off x="0" y="0"/>
          <a:ext cx="0" cy="0"/>
          <a:chOff x="0" y="0"/>
          <a:chExt cx="0" cy="0"/>
        </a:xfrm>
      </p:grpSpPr>
      <p:sp>
        <p:nvSpPr>
          <p:cNvPr id="798" name="Google Shape;798;p72"/>
          <p:cNvSpPr txBox="1"/>
          <p:nvPr/>
        </p:nvSpPr>
        <p:spPr>
          <a:xfrm>
            <a:off x="687900" y="1325975"/>
            <a:ext cx="7768200" cy="320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it">
                <a:solidFill>
                  <a:srgbClr val="FFFFFF"/>
                </a:solidFill>
                <a:latin typeface="Montserrat"/>
                <a:ea typeface="Montserrat"/>
                <a:cs typeface="Montserrat"/>
                <a:sym typeface="Montserrat"/>
              </a:rPr>
              <a:t>SMART CONTRACTS CAN HOLD MONEY</a:t>
            </a:r>
            <a:endParaRPr i="1">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rPr b="1" lang="it">
                <a:solidFill>
                  <a:srgbClr val="FFFFFF"/>
                </a:solidFill>
                <a:latin typeface="Montserrat"/>
                <a:ea typeface="Montserrat"/>
                <a:cs typeface="Montserrat"/>
                <a:sym typeface="Montserrat"/>
              </a:rPr>
              <a:t>DIVIDEND CONTRACTS</a:t>
            </a:r>
            <a:r>
              <a:rPr lang="it">
                <a:solidFill>
                  <a:srgbClr val="FFFFFF"/>
                </a:solidFill>
                <a:latin typeface="Montserrat"/>
                <a:ea typeface="Montserrat"/>
                <a:cs typeface="Montserrat"/>
                <a:sym typeface="Montserrat"/>
              </a:rPr>
              <a:t>:  RULES SPLITTING UP REVENUES</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rPr b="1" lang="it">
                <a:solidFill>
                  <a:srgbClr val="FFFFFF"/>
                </a:solidFill>
                <a:latin typeface="Montserrat"/>
                <a:ea typeface="Montserrat"/>
                <a:cs typeface="Montserrat"/>
                <a:sym typeface="Montserrat"/>
              </a:rPr>
              <a:t>ESCROW CONTRACTS</a:t>
            </a:r>
            <a:r>
              <a:rPr lang="it">
                <a:solidFill>
                  <a:srgbClr val="FFFFFF"/>
                </a:solidFill>
                <a:latin typeface="Montserrat"/>
                <a:ea typeface="Montserrat"/>
                <a:cs typeface="Montserrat"/>
                <a:sym typeface="Montserrat"/>
              </a:rPr>
              <a:t>: RULES FOR WHEN TO RELEASE THE MONEY </a:t>
            </a:r>
            <a:endParaRPr>
              <a:solidFill>
                <a:srgbClr val="FFFFFF"/>
              </a:solidFill>
              <a:latin typeface="Montserrat"/>
              <a:ea typeface="Montserrat"/>
              <a:cs typeface="Montserrat"/>
              <a:sym typeface="Montserrat"/>
            </a:endParaRPr>
          </a:p>
          <a:p>
            <a:pPr indent="0" lvl="0" marL="457200" rtl="0" algn="l">
              <a:spcBef>
                <a:spcPts val="0"/>
              </a:spcBef>
              <a:spcAft>
                <a:spcPts val="0"/>
              </a:spcAft>
              <a:buNone/>
            </a:pPr>
            <a:r>
              <a:rPr i="1" lang="it">
                <a:solidFill>
                  <a:srgbClr val="FFFFFF"/>
                </a:solidFill>
                <a:latin typeface="Montserrat"/>
                <a:ea typeface="Montserrat"/>
                <a:cs typeface="Montserrat"/>
                <a:sym typeface="Montserrat"/>
              </a:rPr>
              <a:t>“I will pay you when you will have delivered…”</a:t>
            </a:r>
            <a:endParaRPr i="1">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rPr b="1" lang="it">
                <a:solidFill>
                  <a:srgbClr val="FFFFFF"/>
                </a:solidFill>
                <a:latin typeface="Montserrat"/>
                <a:ea typeface="Montserrat"/>
                <a:cs typeface="Montserrat"/>
                <a:sym typeface="Montserrat"/>
              </a:rPr>
              <a:t>MULTI SIGNATURE WALLETS</a:t>
            </a:r>
            <a:r>
              <a:rPr lang="it">
                <a:solidFill>
                  <a:srgbClr val="FFFFFF"/>
                </a:solidFill>
                <a:latin typeface="Montserrat"/>
                <a:ea typeface="Montserrat"/>
                <a:cs typeface="Montserrat"/>
                <a:sym typeface="Montserrat"/>
              </a:rPr>
              <a:t>: RULES FOR HOW MANY VOTES ARE NEEDED TO SEND MONEY</a:t>
            </a:r>
            <a:endParaRPr>
              <a:solidFill>
                <a:srgbClr val="FFFFFF"/>
              </a:solidFill>
              <a:latin typeface="Montserrat"/>
              <a:ea typeface="Montserrat"/>
              <a:cs typeface="Montserrat"/>
              <a:sym typeface="Montserrat"/>
            </a:endParaRPr>
          </a:p>
          <a:p>
            <a:pPr indent="0" lvl="0" marL="457200" rtl="0" algn="l">
              <a:spcBef>
                <a:spcPts val="0"/>
              </a:spcBef>
              <a:spcAft>
                <a:spcPts val="0"/>
              </a:spcAft>
              <a:buNone/>
            </a:pPr>
            <a:r>
              <a:rPr i="1" lang="it">
                <a:solidFill>
                  <a:srgbClr val="FFFFFF"/>
                </a:solidFill>
                <a:latin typeface="Montserrat"/>
                <a:ea typeface="Montserrat"/>
                <a:cs typeface="Montserrat"/>
                <a:sym typeface="Montserrat"/>
              </a:rPr>
              <a:t>“As a band, we decide together where to spend money”</a:t>
            </a:r>
            <a:endParaRPr i="1">
              <a:solidFill>
                <a:srgbClr val="FFFFFF"/>
              </a:solidFill>
              <a:latin typeface="Montserrat"/>
              <a:ea typeface="Montserrat"/>
              <a:cs typeface="Montserrat"/>
              <a:sym typeface="Montserrat"/>
            </a:endParaRPr>
          </a:p>
        </p:txBody>
      </p:sp>
      <p:sp>
        <p:nvSpPr>
          <p:cNvPr id="799" name="Google Shape;799;p72"/>
          <p:cNvSpPr txBox="1"/>
          <p:nvPr/>
        </p:nvSpPr>
        <p:spPr>
          <a:xfrm>
            <a:off x="2839200" y="306025"/>
            <a:ext cx="34656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 SMART CONTRACTS</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i="1" lang="it">
                <a:solidFill>
                  <a:srgbClr val="FFFFFF"/>
                </a:solidFill>
                <a:latin typeface="Montserrat"/>
                <a:ea typeface="Montserrat"/>
                <a:cs typeface="Montserrat"/>
                <a:sym typeface="Montserrat"/>
              </a:rPr>
              <a:t>Example 3: Programmable Money</a:t>
            </a:r>
            <a:endParaRPr i="1">
              <a:solidFill>
                <a:srgbClr val="FFFFFF"/>
              </a:solidFill>
              <a:latin typeface="Montserrat"/>
              <a:ea typeface="Montserrat"/>
              <a:cs typeface="Montserrat"/>
              <a:sym typeface="Montserrat"/>
            </a:endParaRPr>
          </a:p>
        </p:txBody>
      </p:sp>
      <p:sp>
        <p:nvSpPr>
          <p:cNvPr id="800" name="Google Shape;800;p72"/>
          <p:cNvSpPr txBox="1"/>
          <p:nvPr/>
        </p:nvSpPr>
        <p:spPr>
          <a:xfrm>
            <a:off x="1771050" y="5009375"/>
            <a:ext cx="66762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rgbClr val="FFFFFF"/>
                </a:solidFill>
                <a:latin typeface="Montserrat"/>
                <a:ea typeface="Montserrat"/>
                <a:cs typeface="Montserrat"/>
                <a:sym typeface="Montserrat"/>
              </a:rPr>
              <a:t>Matteo, Rob, &amp; Iuri own some money together.  Each of us have an Ethereum Address. The money that we own together is sitting in the MultiSignature Wallet’s Smart Contract. In order to send some of our money to someone else, at least 2 of us need to agree to the transaction.</a:t>
            </a:r>
            <a:endParaRPr>
              <a:solidFill>
                <a:srgbClr val="FFFFFF"/>
              </a:solidFill>
              <a:latin typeface="Montserrat"/>
              <a:ea typeface="Montserrat"/>
              <a:cs typeface="Montserrat"/>
              <a:sym typeface="Montserrat"/>
            </a:endParaRPr>
          </a:p>
        </p:txBody>
      </p:sp>
      <p:sp>
        <p:nvSpPr>
          <p:cNvPr id="801" name="Google Shape;801;p72"/>
          <p:cNvSpPr/>
          <p:nvPr/>
        </p:nvSpPr>
        <p:spPr>
          <a:xfrm>
            <a:off x="1931700" y="1901975"/>
            <a:ext cx="659100" cy="4191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 name="Shape 805"/>
        <p:cNvGrpSpPr/>
        <p:nvPr/>
      </p:nvGrpSpPr>
      <p:grpSpPr>
        <a:xfrm>
          <a:off x="0" y="0"/>
          <a:ext cx="0" cy="0"/>
          <a:chOff x="0" y="0"/>
          <a:chExt cx="0" cy="0"/>
        </a:xfrm>
      </p:grpSpPr>
      <p:sp>
        <p:nvSpPr>
          <p:cNvPr id="806" name="Google Shape;806;p73"/>
          <p:cNvSpPr txBox="1"/>
          <p:nvPr/>
        </p:nvSpPr>
        <p:spPr>
          <a:xfrm>
            <a:off x="1683150" y="1582875"/>
            <a:ext cx="57777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t">
                <a:solidFill>
                  <a:srgbClr val="FFFFFF"/>
                </a:solidFill>
                <a:latin typeface="Montserrat"/>
                <a:ea typeface="Montserrat"/>
                <a:cs typeface="Montserrat"/>
                <a:sym typeface="Montserrat"/>
              </a:rPr>
              <a:t>DAO: Decentralized Autonomous Organizations</a:t>
            </a:r>
            <a:endParaRPr b="1">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it">
                <a:solidFill>
                  <a:srgbClr val="FFFFFF"/>
                </a:solidFill>
                <a:latin typeface="Montserrat"/>
                <a:ea typeface="Montserrat"/>
                <a:cs typeface="Montserrat"/>
                <a:sym typeface="Montserrat"/>
              </a:rPr>
              <a:t>Wallet</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it">
                <a:solidFill>
                  <a:srgbClr val="FFFFFF"/>
                </a:solidFill>
                <a:latin typeface="Montserrat"/>
                <a:ea typeface="Montserrat"/>
                <a:cs typeface="Montserrat"/>
                <a:sym typeface="Montserrat"/>
              </a:rPr>
              <a:t>Voting</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it">
                <a:solidFill>
                  <a:srgbClr val="FFFFFF"/>
                </a:solidFill>
                <a:latin typeface="Montserrat"/>
                <a:ea typeface="Montserrat"/>
                <a:cs typeface="Montserrat"/>
                <a:sym typeface="Montserrat"/>
              </a:rPr>
              <a:t>Payments</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it">
                <a:solidFill>
                  <a:srgbClr val="FFFFFF"/>
                </a:solidFill>
                <a:latin typeface="Montserrat"/>
                <a:ea typeface="Montserrat"/>
                <a:cs typeface="Montserrat"/>
                <a:sym typeface="Montserrat"/>
              </a:rPr>
              <a:t>Rules / Governance</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it">
                <a:solidFill>
                  <a:srgbClr val="FFFFFF"/>
                </a:solidFill>
                <a:latin typeface="Montserrat"/>
                <a:ea typeface="Montserrat"/>
                <a:cs typeface="Montserrat"/>
                <a:sym typeface="Montserrat"/>
              </a:rPr>
              <a:t>Example of a DAO website (Aragon)</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it">
                <a:solidFill>
                  <a:srgbClr val="FFFFFF"/>
                </a:solidFill>
                <a:latin typeface="Montserrat"/>
                <a:ea typeface="Montserrat"/>
                <a:cs typeface="Montserrat"/>
                <a:sym typeface="Montserrat"/>
              </a:rPr>
              <a:t>Use Cases: Fan clubs etc.</a:t>
            </a:r>
            <a:endParaRPr>
              <a:solidFill>
                <a:srgbClr val="FFFFFF"/>
              </a:solidFill>
              <a:latin typeface="Montserrat"/>
              <a:ea typeface="Montserrat"/>
              <a:cs typeface="Montserrat"/>
              <a:sym typeface="Montserrat"/>
            </a:endParaRPr>
          </a:p>
        </p:txBody>
      </p:sp>
      <p:sp>
        <p:nvSpPr>
          <p:cNvPr id="807" name="Google Shape;807;p73"/>
          <p:cNvSpPr txBox="1"/>
          <p:nvPr/>
        </p:nvSpPr>
        <p:spPr>
          <a:xfrm>
            <a:off x="3055500" y="306025"/>
            <a:ext cx="30330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 SMART CONTRACTS</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i="1" lang="it">
                <a:solidFill>
                  <a:srgbClr val="FFFFFF"/>
                </a:solidFill>
                <a:latin typeface="Montserrat"/>
                <a:ea typeface="Montserrat"/>
                <a:cs typeface="Montserrat"/>
                <a:sym typeface="Montserrat"/>
              </a:rPr>
              <a:t>Examples 4: Organizations</a:t>
            </a:r>
            <a:endParaRPr i="1">
              <a:solidFill>
                <a:srgbClr val="FFFFFF"/>
              </a:solidFill>
              <a:latin typeface="Montserrat"/>
              <a:ea typeface="Montserrat"/>
              <a:cs typeface="Montserrat"/>
              <a:sym typeface="Montserrat"/>
            </a:endParaRPr>
          </a:p>
        </p:txBody>
      </p:sp>
      <p:sp>
        <p:nvSpPr>
          <p:cNvPr id="808" name="Google Shape;808;p73"/>
          <p:cNvSpPr txBox="1"/>
          <p:nvPr/>
        </p:nvSpPr>
        <p:spPr>
          <a:xfrm>
            <a:off x="1771050" y="5009375"/>
            <a:ext cx="66762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rgbClr val="FFFFFF"/>
                </a:solidFill>
                <a:latin typeface="Montserrat"/>
                <a:ea typeface="Montserrat"/>
                <a:cs typeface="Montserrat"/>
                <a:sym typeface="Montserrat"/>
              </a:rPr>
              <a:t>Matteo, Rob, &amp; Iuri own some money together.  Each of us have an Ethereum Address. The money that we own together is sitting in the MultiSignature Wallet’s Smart Contract. In order to send some of our money to someone else, at least 2 of us need to agree to the transaction.</a:t>
            </a:r>
            <a:endParaRPr>
              <a:solidFill>
                <a:srgbClr val="FFFFFF"/>
              </a:solidFill>
              <a:latin typeface="Montserrat"/>
              <a:ea typeface="Montserrat"/>
              <a:cs typeface="Montserrat"/>
              <a:sym typeface="Montserrat"/>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2" name="Shape 812"/>
        <p:cNvGrpSpPr/>
        <p:nvPr/>
      </p:nvGrpSpPr>
      <p:grpSpPr>
        <a:xfrm>
          <a:off x="0" y="0"/>
          <a:ext cx="0" cy="0"/>
          <a:chOff x="0" y="0"/>
          <a:chExt cx="0" cy="0"/>
        </a:xfrm>
      </p:grpSpPr>
      <p:sp>
        <p:nvSpPr>
          <p:cNvPr id="813" name="Google Shape;813;p74"/>
          <p:cNvSpPr txBox="1"/>
          <p:nvPr/>
        </p:nvSpPr>
        <p:spPr>
          <a:xfrm>
            <a:off x="1183200" y="255275"/>
            <a:ext cx="6777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 TOKENS</a:t>
            </a:r>
            <a:endParaRPr>
              <a:solidFill>
                <a:srgbClr val="FFFFFF"/>
              </a:solidFill>
              <a:latin typeface="Montserrat"/>
              <a:ea typeface="Montserrat"/>
              <a:cs typeface="Montserrat"/>
              <a:sym typeface="Montserrat"/>
            </a:endParaRPr>
          </a:p>
        </p:txBody>
      </p:sp>
      <p:sp>
        <p:nvSpPr>
          <p:cNvPr id="814" name="Google Shape;814;p74"/>
          <p:cNvSpPr txBox="1"/>
          <p:nvPr/>
        </p:nvSpPr>
        <p:spPr>
          <a:xfrm>
            <a:off x="1183200" y="1725150"/>
            <a:ext cx="67776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t">
                <a:solidFill>
                  <a:srgbClr val="FFFFFF"/>
                </a:solidFill>
                <a:latin typeface="Montserrat"/>
                <a:ea typeface="Montserrat"/>
                <a:cs typeface="Montserrat"/>
                <a:sym typeface="Montserrat"/>
              </a:rPr>
              <a:t>TOKEN</a:t>
            </a:r>
            <a:endParaRPr b="1">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it">
                <a:solidFill>
                  <a:srgbClr val="FFFFFF"/>
                </a:solidFill>
                <a:latin typeface="Montserrat"/>
                <a:ea typeface="Montserrat"/>
                <a:cs typeface="Montserrat"/>
                <a:sym typeface="Montserrat"/>
              </a:rPr>
              <a:t> a thing serving as a visible or tangible representation of a fact, quality, feeling, etc. </a:t>
            </a:r>
            <a:br>
              <a:rPr lang="it">
                <a:solidFill>
                  <a:srgbClr val="FFFFFF"/>
                </a:solidFill>
                <a:latin typeface="Montserrat"/>
                <a:ea typeface="Montserrat"/>
                <a:cs typeface="Montserrat"/>
                <a:sym typeface="Montserrat"/>
              </a:rPr>
            </a:b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it">
                <a:solidFill>
                  <a:srgbClr val="FFFFFF"/>
                </a:solidFill>
                <a:latin typeface="Montserrat"/>
                <a:ea typeface="Montserrat"/>
                <a:cs typeface="Montserrat"/>
                <a:sym typeface="Montserrat"/>
              </a:rPr>
              <a:t>a voucher that can be exchanged for goods or services, typically one given as a gift or forming part of a promotional offer</a:t>
            </a:r>
            <a:br>
              <a:rPr lang="it">
                <a:solidFill>
                  <a:srgbClr val="FFFFFF"/>
                </a:solidFill>
                <a:latin typeface="Montserrat"/>
                <a:ea typeface="Montserrat"/>
                <a:cs typeface="Montserrat"/>
                <a:sym typeface="Montserrat"/>
              </a:rPr>
            </a:b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it">
                <a:solidFill>
                  <a:srgbClr val="FFFFFF"/>
                </a:solidFill>
                <a:latin typeface="Montserrat"/>
                <a:ea typeface="Montserrat"/>
                <a:cs typeface="Montserrat"/>
                <a:sym typeface="Montserrat"/>
              </a:rPr>
              <a:t>sometimes the token operates certain machines (laundry, arcade games, car wash etc)</a:t>
            </a:r>
            <a:endParaRPr>
              <a:solidFill>
                <a:srgbClr val="FFFFFF"/>
              </a:solidFill>
              <a:latin typeface="Montserrat"/>
              <a:ea typeface="Montserrat"/>
              <a:cs typeface="Montserrat"/>
              <a:sym typeface="Montserrat"/>
            </a:endParaRPr>
          </a:p>
        </p:txBody>
      </p:sp>
      <p:pic>
        <p:nvPicPr>
          <p:cNvPr id="815" name="Google Shape;815;p74"/>
          <p:cNvPicPr preferRelativeResize="0"/>
          <p:nvPr/>
        </p:nvPicPr>
        <p:blipFill>
          <a:blip r:embed="rId3">
            <a:alphaModFix/>
          </a:blip>
          <a:stretch>
            <a:fillRect/>
          </a:stretch>
        </p:blipFill>
        <p:spPr>
          <a:xfrm>
            <a:off x="6964150" y="457200"/>
            <a:ext cx="1526724" cy="1526724"/>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9" name="Shape 819"/>
        <p:cNvGrpSpPr/>
        <p:nvPr/>
      </p:nvGrpSpPr>
      <p:grpSpPr>
        <a:xfrm>
          <a:off x="0" y="0"/>
          <a:ext cx="0" cy="0"/>
          <a:chOff x="0" y="0"/>
          <a:chExt cx="0" cy="0"/>
        </a:xfrm>
      </p:grpSpPr>
      <p:sp>
        <p:nvSpPr>
          <p:cNvPr id="820" name="Google Shape;820;p75"/>
          <p:cNvSpPr txBox="1"/>
          <p:nvPr/>
        </p:nvSpPr>
        <p:spPr>
          <a:xfrm>
            <a:off x="1183200" y="255275"/>
            <a:ext cx="67776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 TOKENS</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ERC20 - make your own token</a:t>
            </a:r>
            <a:endParaRPr>
              <a:solidFill>
                <a:srgbClr val="FFFFFF"/>
              </a:solidFill>
              <a:latin typeface="Montserrat"/>
              <a:ea typeface="Montserrat"/>
              <a:cs typeface="Montserrat"/>
              <a:sym typeface="Montserrat"/>
            </a:endParaRPr>
          </a:p>
        </p:txBody>
      </p:sp>
      <p:sp>
        <p:nvSpPr>
          <p:cNvPr id="821" name="Google Shape;821;p75"/>
          <p:cNvSpPr txBox="1"/>
          <p:nvPr/>
        </p:nvSpPr>
        <p:spPr>
          <a:xfrm>
            <a:off x="655950" y="1725150"/>
            <a:ext cx="46179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t">
                <a:solidFill>
                  <a:srgbClr val="FFFFFF"/>
                </a:solidFill>
                <a:latin typeface="Montserrat"/>
                <a:ea typeface="Montserrat"/>
                <a:cs typeface="Montserrat"/>
                <a:sym typeface="Montserrat"/>
              </a:rPr>
              <a:t>ERC20 FUNGIBLE TOKEN</a:t>
            </a:r>
            <a:endParaRPr b="1">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it">
                <a:solidFill>
                  <a:srgbClr val="FFFFFF"/>
                </a:solidFill>
                <a:latin typeface="Montserrat"/>
                <a:ea typeface="Montserrat"/>
                <a:cs typeface="Montserrat"/>
                <a:sym typeface="Montserrat"/>
              </a:rPr>
              <a:t>Token Standard: predictability &amp; interoperability</a:t>
            </a:r>
            <a:br>
              <a:rPr lang="it">
                <a:solidFill>
                  <a:srgbClr val="FFFFFF"/>
                </a:solidFill>
                <a:latin typeface="Montserrat"/>
                <a:ea typeface="Montserrat"/>
                <a:cs typeface="Montserrat"/>
                <a:sym typeface="Montserrat"/>
              </a:rPr>
            </a:b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it">
                <a:solidFill>
                  <a:srgbClr val="FFFFFF"/>
                </a:solidFill>
                <a:latin typeface="Montserrat"/>
                <a:ea typeface="Montserrat"/>
                <a:cs typeface="Montserrat"/>
                <a:sym typeface="Montserrat"/>
              </a:rPr>
              <a:t>Lists of Value Holders’ Addresses (whitelists)</a:t>
            </a:r>
            <a:br>
              <a:rPr lang="it">
                <a:solidFill>
                  <a:srgbClr val="FFFFFF"/>
                </a:solidFill>
                <a:latin typeface="Montserrat"/>
                <a:ea typeface="Montserrat"/>
                <a:cs typeface="Montserrat"/>
                <a:sym typeface="Montserrat"/>
              </a:rPr>
            </a:b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it">
                <a:solidFill>
                  <a:schemeClr val="lt1"/>
                </a:solidFill>
                <a:latin typeface="Montserrat"/>
                <a:ea typeface="Montserrat"/>
                <a:cs typeface="Montserrat"/>
                <a:sym typeface="Montserrat"/>
              </a:rPr>
              <a:t>They are “fungible” and “swappable”</a:t>
            </a:r>
            <a:br>
              <a:rPr lang="it">
                <a:solidFill>
                  <a:schemeClr val="lt1"/>
                </a:solidFill>
                <a:latin typeface="Montserrat"/>
                <a:ea typeface="Montserrat"/>
                <a:cs typeface="Montserrat"/>
                <a:sym typeface="Montserrat"/>
              </a:rPr>
            </a:b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it">
                <a:solidFill>
                  <a:schemeClr val="lt1"/>
                </a:solidFill>
                <a:latin typeface="Montserrat"/>
                <a:ea typeface="Montserrat"/>
                <a:cs typeface="Montserrat"/>
                <a:sym typeface="Montserrat"/>
              </a:rPr>
              <a:t>Can be used as voting power</a:t>
            </a:r>
            <a:br>
              <a:rPr lang="it">
                <a:solidFill>
                  <a:schemeClr val="lt1"/>
                </a:solidFill>
                <a:latin typeface="Montserrat"/>
                <a:ea typeface="Montserrat"/>
                <a:cs typeface="Montserrat"/>
                <a:sym typeface="Montserrat"/>
              </a:rPr>
            </a:b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it">
                <a:solidFill>
                  <a:schemeClr val="lt1"/>
                </a:solidFill>
                <a:latin typeface="Montserrat"/>
                <a:ea typeface="Montserrat"/>
                <a:cs typeface="Montserrat"/>
                <a:sym typeface="Montserrat"/>
              </a:rPr>
              <a:t>can certify belonging to a community - </a:t>
            </a:r>
            <a:br>
              <a:rPr lang="it">
                <a:solidFill>
                  <a:schemeClr val="lt1"/>
                </a:solidFill>
                <a:latin typeface="Montserrat"/>
                <a:ea typeface="Montserrat"/>
                <a:cs typeface="Montserrat"/>
                <a:sym typeface="Montserrat"/>
              </a:rPr>
            </a:br>
            <a:r>
              <a:rPr lang="it">
                <a:solidFill>
                  <a:schemeClr val="lt1"/>
                </a:solidFill>
                <a:latin typeface="Montserrat"/>
                <a:ea typeface="Montserrat"/>
                <a:cs typeface="Montserrat"/>
                <a:sym typeface="Montserrat"/>
              </a:rPr>
              <a:t>e.g. </a:t>
            </a:r>
            <a:r>
              <a:rPr lang="it" u="sng">
                <a:solidFill>
                  <a:schemeClr val="hlink"/>
                </a:solidFill>
                <a:latin typeface="Montserrat"/>
                <a:ea typeface="Montserrat"/>
                <a:cs typeface="Montserrat"/>
                <a:sym typeface="Montserrat"/>
                <a:hlinkClick r:id="rId3"/>
              </a:rPr>
              <a:t>https://spkz.io/</a:t>
            </a:r>
            <a:r>
              <a:rPr lang="it">
                <a:solidFill>
                  <a:schemeClr val="lt1"/>
                </a:solidFill>
                <a:latin typeface="Montserrat"/>
                <a:ea typeface="Montserrat"/>
                <a:cs typeface="Montserrat"/>
                <a:sym typeface="Montserrat"/>
              </a:rPr>
              <a:t> </a:t>
            </a:r>
            <a:endParaRPr>
              <a:solidFill>
                <a:schemeClr val="lt1"/>
              </a:solidFill>
              <a:latin typeface="Montserrat"/>
              <a:ea typeface="Montserrat"/>
              <a:cs typeface="Montserrat"/>
              <a:sym typeface="Montserrat"/>
            </a:endParaRPr>
          </a:p>
        </p:txBody>
      </p:sp>
      <p:pic>
        <p:nvPicPr>
          <p:cNvPr id="822" name="Google Shape;822;p75"/>
          <p:cNvPicPr preferRelativeResize="0"/>
          <p:nvPr/>
        </p:nvPicPr>
        <p:blipFill>
          <a:blip r:embed="rId4">
            <a:alphaModFix/>
          </a:blip>
          <a:stretch>
            <a:fillRect/>
          </a:stretch>
        </p:blipFill>
        <p:spPr>
          <a:xfrm>
            <a:off x="5333375" y="2571750"/>
            <a:ext cx="1428200" cy="1428200"/>
          </a:xfrm>
          <a:prstGeom prst="rect">
            <a:avLst/>
          </a:prstGeom>
          <a:noFill/>
          <a:ln>
            <a:noFill/>
          </a:ln>
        </p:spPr>
      </p:pic>
      <p:pic>
        <p:nvPicPr>
          <p:cNvPr id="823" name="Google Shape;823;p75"/>
          <p:cNvPicPr preferRelativeResize="0"/>
          <p:nvPr/>
        </p:nvPicPr>
        <p:blipFill>
          <a:blip r:embed="rId5">
            <a:alphaModFix/>
          </a:blip>
          <a:stretch>
            <a:fillRect/>
          </a:stretch>
        </p:blipFill>
        <p:spPr>
          <a:xfrm>
            <a:off x="7358175" y="2914687"/>
            <a:ext cx="742324" cy="742324"/>
          </a:xfrm>
          <a:prstGeom prst="rect">
            <a:avLst/>
          </a:prstGeom>
          <a:noFill/>
          <a:ln>
            <a:noFill/>
          </a:ln>
        </p:spPr>
      </p:pic>
      <p:pic>
        <p:nvPicPr>
          <p:cNvPr id="824" name="Google Shape;824;p75"/>
          <p:cNvPicPr preferRelativeResize="0"/>
          <p:nvPr/>
        </p:nvPicPr>
        <p:blipFill>
          <a:blip r:embed="rId5">
            <a:alphaModFix/>
          </a:blip>
          <a:stretch>
            <a:fillRect/>
          </a:stretch>
        </p:blipFill>
        <p:spPr>
          <a:xfrm>
            <a:off x="8043975" y="2686087"/>
            <a:ext cx="742324" cy="742324"/>
          </a:xfrm>
          <a:prstGeom prst="rect">
            <a:avLst/>
          </a:prstGeom>
          <a:noFill/>
          <a:ln>
            <a:noFill/>
          </a:ln>
        </p:spPr>
      </p:pic>
      <p:pic>
        <p:nvPicPr>
          <p:cNvPr id="825" name="Google Shape;825;p75"/>
          <p:cNvPicPr preferRelativeResize="0"/>
          <p:nvPr/>
        </p:nvPicPr>
        <p:blipFill>
          <a:blip r:embed="rId6">
            <a:alphaModFix/>
          </a:blip>
          <a:stretch>
            <a:fillRect/>
          </a:stretch>
        </p:blipFill>
        <p:spPr>
          <a:xfrm>
            <a:off x="6806375" y="1459860"/>
            <a:ext cx="842057" cy="692653"/>
          </a:xfrm>
          <a:prstGeom prst="rect">
            <a:avLst/>
          </a:prstGeom>
          <a:noFill/>
          <a:ln>
            <a:noFill/>
          </a:ln>
        </p:spPr>
      </p:pic>
      <p:pic>
        <p:nvPicPr>
          <p:cNvPr id="826" name="Google Shape;826;p75"/>
          <p:cNvPicPr preferRelativeResize="0"/>
          <p:nvPr/>
        </p:nvPicPr>
        <p:blipFill>
          <a:blip r:embed="rId6">
            <a:alphaModFix/>
          </a:blip>
          <a:stretch>
            <a:fillRect/>
          </a:stretch>
        </p:blipFill>
        <p:spPr>
          <a:xfrm>
            <a:off x="7471468" y="1515284"/>
            <a:ext cx="842057" cy="692653"/>
          </a:xfrm>
          <a:prstGeom prst="rect">
            <a:avLst/>
          </a:prstGeom>
          <a:noFill/>
          <a:ln>
            <a:noFill/>
          </a:ln>
        </p:spPr>
      </p:pic>
      <p:pic>
        <p:nvPicPr>
          <p:cNvPr id="827" name="Google Shape;827;p75"/>
          <p:cNvPicPr preferRelativeResize="0"/>
          <p:nvPr/>
        </p:nvPicPr>
        <p:blipFill>
          <a:blip r:embed="rId6">
            <a:alphaModFix/>
          </a:blip>
          <a:stretch>
            <a:fillRect/>
          </a:stretch>
        </p:blipFill>
        <p:spPr>
          <a:xfrm>
            <a:off x="7249770" y="1349013"/>
            <a:ext cx="842057" cy="69265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40"/>
          <p:cNvSpPr txBox="1"/>
          <p:nvPr>
            <p:ph type="title"/>
          </p:nvPr>
        </p:nvSpPr>
        <p:spPr>
          <a:xfrm>
            <a:off x="311700" y="1374150"/>
            <a:ext cx="8520600" cy="1628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FEEL FREE</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TO</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CONTRADICT</a:t>
            </a:r>
            <a:endParaRPr i="1" sz="2255">
              <a:solidFill>
                <a:srgbClr val="FFFFFF"/>
              </a:solidFill>
              <a:latin typeface="Montserrat"/>
              <a:ea typeface="Montserrat"/>
              <a:cs typeface="Montserrat"/>
              <a:sym typeface="Montserrat"/>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1" name="Shape 831"/>
        <p:cNvGrpSpPr/>
        <p:nvPr/>
      </p:nvGrpSpPr>
      <p:grpSpPr>
        <a:xfrm>
          <a:off x="0" y="0"/>
          <a:ext cx="0" cy="0"/>
          <a:chOff x="0" y="0"/>
          <a:chExt cx="0" cy="0"/>
        </a:xfrm>
      </p:grpSpPr>
      <p:sp>
        <p:nvSpPr>
          <p:cNvPr id="832" name="Google Shape;832;p76"/>
          <p:cNvSpPr/>
          <p:nvPr/>
        </p:nvSpPr>
        <p:spPr>
          <a:xfrm>
            <a:off x="4911575" y="1405250"/>
            <a:ext cx="3588300" cy="3083400"/>
          </a:xfrm>
          <a:prstGeom prst="rect">
            <a:avLst/>
          </a:prstGeom>
          <a:noFill/>
          <a:ln cap="flat" cmpd="sng" w="28575">
            <a:solidFill>
              <a:srgbClr val="FFFFFF"/>
            </a:solidFill>
            <a:prstDash val="solid"/>
            <a:round/>
            <a:headEnd len="sm" w="sm" type="none"/>
            <a:tailEnd len="sm" w="sm" type="none"/>
          </a:ln>
          <a:effectLst>
            <a:outerShdw blurRad="285750" rotWithShape="0" algn="bl">
              <a:srgbClr val="FF00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76"/>
          <p:cNvSpPr txBox="1"/>
          <p:nvPr/>
        </p:nvSpPr>
        <p:spPr>
          <a:xfrm>
            <a:off x="1183200" y="255275"/>
            <a:ext cx="67776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 TOKENS</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NFTs (ERC721)</a:t>
            </a:r>
            <a:endParaRPr>
              <a:solidFill>
                <a:srgbClr val="FFFFFF"/>
              </a:solidFill>
              <a:latin typeface="Montserrat"/>
              <a:ea typeface="Montserrat"/>
              <a:cs typeface="Montserrat"/>
              <a:sym typeface="Montserrat"/>
            </a:endParaRPr>
          </a:p>
        </p:txBody>
      </p:sp>
      <p:sp>
        <p:nvSpPr>
          <p:cNvPr id="834" name="Google Shape;834;p76"/>
          <p:cNvSpPr txBox="1"/>
          <p:nvPr/>
        </p:nvSpPr>
        <p:spPr>
          <a:xfrm>
            <a:off x="592200" y="1405250"/>
            <a:ext cx="4091400" cy="363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t">
                <a:solidFill>
                  <a:srgbClr val="FFFFFF"/>
                </a:solidFill>
                <a:latin typeface="Montserrat"/>
                <a:ea typeface="Montserrat"/>
                <a:cs typeface="Montserrat"/>
                <a:sym typeface="Montserrat"/>
              </a:rPr>
              <a:t>ERC721 / ERC1155 NON FUNGIBLE TOKEN (NFT)</a:t>
            </a:r>
            <a:endParaRPr b="1">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it">
                <a:solidFill>
                  <a:srgbClr val="FFFFFF"/>
                </a:solidFill>
                <a:latin typeface="Montserrat"/>
                <a:ea typeface="Montserrat"/>
                <a:cs typeface="Montserrat"/>
                <a:sym typeface="Montserrat"/>
              </a:rPr>
              <a:t>Each token is unique</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it">
                <a:solidFill>
                  <a:srgbClr val="FFFFFF"/>
                </a:solidFill>
                <a:latin typeface="Montserrat"/>
                <a:ea typeface="Montserrat"/>
                <a:cs typeface="Montserrat"/>
                <a:sym typeface="Montserrat"/>
              </a:rPr>
              <a:t>The token can represent ownership of copyrights / royalties / licenses / kudos that the Author associated with the NFT</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it">
                <a:solidFill>
                  <a:srgbClr val="FFFFFF"/>
                </a:solidFill>
                <a:latin typeface="Montserrat"/>
                <a:ea typeface="Montserrat"/>
                <a:cs typeface="Montserrat"/>
                <a:sym typeface="Montserrat"/>
              </a:rPr>
              <a:t>The Author can receive royalties every time the NFT is sold on the secondary market</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rPr lang="it">
                <a:solidFill>
                  <a:srgbClr val="FFFFFF"/>
                </a:solidFill>
                <a:latin typeface="Montserrat"/>
                <a:ea typeface="Montserrat"/>
                <a:cs typeface="Montserrat"/>
                <a:sym typeface="Montserrat"/>
              </a:rPr>
              <a:t>QUESTION: </a:t>
            </a:r>
            <a:r>
              <a:rPr i="1" lang="it">
                <a:solidFill>
                  <a:srgbClr val="FFFFFF"/>
                </a:solidFill>
                <a:latin typeface="Montserrat"/>
                <a:ea typeface="Montserrat"/>
                <a:cs typeface="Montserrat"/>
                <a:sym typeface="Montserrat"/>
              </a:rPr>
              <a:t>What does it mean to own a digital thing?</a:t>
            </a:r>
            <a:endParaRPr i="1">
              <a:solidFill>
                <a:srgbClr val="FFFFFF"/>
              </a:solidFill>
              <a:latin typeface="Montserrat"/>
              <a:ea typeface="Montserrat"/>
              <a:cs typeface="Montserrat"/>
              <a:sym typeface="Montserrat"/>
            </a:endParaRPr>
          </a:p>
        </p:txBody>
      </p:sp>
      <p:sp>
        <p:nvSpPr>
          <p:cNvPr id="835" name="Google Shape;835;p76"/>
          <p:cNvSpPr/>
          <p:nvPr/>
        </p:nvSpPr>
        <p:spPr>
          <a:xfrm>
            <a:off x="5170800" y="1678125"/>
            <a:ext cx="1377900" cy="510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200">
                <a:latin typeface="Montserrat"/>
                <a:ea typeface="Montserrat"/>
                <a:cs typeface="Montserrat"/>
                <a:sym typeface="Montserrat"/>
              </a:rPr>
              <a:t>Who owns it</a:t>
            </a:r>
            <a:endParaRPr sz="1200">
              <a:latin typeface="Montserrat"/>
              <a:ea typeface="Montserrat"/>
              <a:cs typeface="Montserrat"/>
              <a:sym typeface="Montserrat"/>
            </a:endParaRPr>
          </a:p>
        </p:txBody>
      </p:sp>
      <p:sp>
        <p:nvSpPr>
          <p:cNvPr id="836" name="Google Shape;836;p76"/>
          <p:cNvSpPr/>
          <p:nvPr/>
        </p:nvSpPr>
        <p:spPr>
          <a:xfrm>
            <a:off x="5146950" y="2588388"/>
            <a:ext cx="1377900" cy="75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200">
                <a:latin typeface="Montserrat"/>
                <a:ea typeface="Montserrat"/>
                <a:cs typeface="Montserrat"/>
                <a:sym typeface="Montserrat"/>
              </a:rPr>
              <a:t>Address of artwork  on IPFS</a:t>
            </a:r>
            <a:endParaRPr sz="1200">
              <a:latin typeface="Montserrat"/>
              <a:ea typeface="Montserrat"/>
              <a:cs typeface="Montserrat"/>
              <a:sym typeface="Montserrat"/>
            </a:endParaRPr>
          </a:p>
        </p:txBody>
      </p:sp>
      <p:sp>
        <p:nvSpPr>
          <p:cNvPr id="837" name="Google Shape;837;p76"/>
          <p:cNvSpPr txBox="1"/>
          <p:nvPr/>
        </p:nvSpPr>
        <p:spPr>
          <a:xfrm>
            <a:off x="6988200" y="2115625"/>
            <a:ext cx="1200900" cy="754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3700">
                <a:solidFill>
                  <a:srgbClr val="FFFFFF"/>
                </a:solidFill>
                <a:latin typeface="Montserrat"/>
                <a:ea typeface="Montserrat"/>
                <a:cs typeface="Montserrat"/>
                <a:sym typeface="Montserrat"/>
              </a:rPr>
              <a:t>NFT</a:t>
            </a:r>
            <a:endParaRPr sz="3700">
              <a:solidFill>
                <a:srgbClr val="FFFFFF"/>
              </a:solidFill>
              <a:latin typeface="Montserrat"/>
              <a:ea typeface="Montserrat"/>
              <a:cs typeface="Montserrat"/>
              <a:sym typeface="Montserrat"/>
            </a:endParaRPr>
          </a:p>
        </p:txBody>
      </p:sp>
      <p:sp>
        <p:nvSpPr>
          <p:cNvPr id="838" name="Google Shape;838;p76"/>
          <p:cNvSpPr/>
          <p:nvPr/>
        </p:nvSpPr>
        <p:spPr>
          <a:xfrm>
            <a:off x="5146950" y="3596425"/>
            <a:ext cx="2790000" cy="75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200">
                <a:latin typeface="Montserrat"/>
                <a:ea typeface="Montserrat"/>
                <a:cs typeface="Montserrat"/>
                <a:sym typeface="Montserrat"/>
              </a:rPr>
              <a:t>Rules: eg:  like 10% of resales go to original creator</a:t>
            </a:r>
            <a:endParaRPr sz="1200">
              <a:latin typeface="Montserrat"/>
              <a:ea typeface="Montserrat"/>
              <a:cs typeface="Montserrat"/>
              <a:sym typeface="Montserrat"/>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2" name="Shape 842"/>
        <p:cNvGrpSpPr/>
        <p:nvPr/>
      </p:nvGrpSpPr>
      <p:grpSpPr>
        <a:xfrm>
          <a:off x="0" y="0"/>
          <a:ext cx="0" cy="0"/>
          <a:chOff x="0" y="0"/>
          <a:chExt cx="0" cy="0"/>
        </a:xfrm>
      </p:grpSpPr>
      <p:sp>
        <p:nvSpPr>
          <p:cNvPr id="843" name="Google Shape;843;p77"/>
          <p:cNvSpPr txBox="1"/>
          <p:nvPr/>
        </p:nvSpPr>
        <p:spPr>
          <a:xfrm>
            <a:off x="1183200" y="255275"/>
            <a:ext cx="67776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 TOKENS</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NFTs (ERC721)</a:t>
            </a:r>
            <a:endParaRPr>
              <a:solidFill>
                <a:srgbClr val="FFFFFF"/>
              </a:solidFill>
              <a:latin typeface="Montserrat"/>
              <a:ea typeface="Montserrat"/>
              <a:cs typeface="Montserrat"/>
              <a:sym typeface="Montserrat"/>
            </a:endParaRPr>
          </a:p>
        </p:txBody>
      </p:sp>
      <p:sp>
        <p:nvSpPr>
          <p:cNvPr id="844" name="Google Shape;844;p77"/>
          <p:cNvSpPr txBox="1"/>
          <p:nvPr/>
        </p:nvSpPr>
        <p:spPr>
          <a:xfrm>
            <a:off x="1459075" y="2371650"/>
            <a:ext cx="7743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rgbClr val="FFFFFF"/>
                </a:solidFill>
              </a:rPr>
              <a:t>SCREENSHOT OF RELEVANT PIECE OF CONTRACT FOR UNDERSTANDING</a:t>
            </a:r>
            <a:endParaRPr>
              <a:solidFill>
                <a:srgbClr val="FFFFFF"/>
              </a:solidFill>
            </a:endParaRPr>
          </a:p>
          <a:p>
            <a:pPr indent="0" lvl="0" marL="0" rtl="0" algn="l">
              <a:spcBef>
                <a:spcPts val="0"/>
              </a:spcBef>
              <a:spcAft>
                <a:spcPts val="0"/>
              </a:spcAft>
              <a:buNone/>
            </a:pPr>
            <a:r>
              <a:rPr lang="it">
                <a:solidFill>
                  <a:srgbClr val="FFFFFF"/>
                </a:solidFill>
              </a:rPr>
              <a:t>THE DNA OF AN NFT</a:t>
            </a:r>
            <a:endParaRPr>
              <a:solidFill>
                <a:srgbClr val="FFFFFF"/>
              </a:solidFill>
            </a:endParaRPr>
          </a:p>
        </p:txBody>
      </p:sp>
      <p:pic>
        <p:nvPicPr>
          <p:cNvPr id="845" name="Google Shape;845;p77"/>
          <p:cNvPicPr preferRelativeResize="0"/>
          <p:nvPr/>
        </p:nvPicPr>
        <p:blipFill>
          <a:blip r:embed="rId3">
            <a:alphaModFix/>
          </a:blip>
          <a:stretch>
            <a:fillRect/>
          </a:stretch>
        </p:blipFill>
        <p:spPr>
          <a:xfrm>
            <a:off x="1002900" y="978450"/>
            <a:ext cx="7407599" cy="4029225"/>
          </a:xfrm>
          <a:prstGeom prst="rect">
            <a:avLst/>
          </a:prstGeom>
          <a:noFill/>
          <a:ln>
            <a:noFill/>
          </a:ln>
        </p:spPr>
      </p:pic>
      <p:sp>
        <p:nvSpPr>
          <p:cNvPr id="846" name="Google Shape;846;p77"/>
          <p:cNvSpPr/>
          <p:nvPr/>
        </p:nvSpPr>
        <p:spPr>
          <a:xfrm>
            <a:off x="1687500" y="2727000"/>
            <a:ext cx="4833000" cy="7869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0" name="Shape 850"/>
        <p:cNvGrpSpPr/>
        <p:nvPr/>
      </p:nvGrpSpPr>
      <p:grpSpPr>
        <a:xfrm>
          <a:off x="0" y="0"/>
          <a:ext cx="0" cy="0"/>
          <a:chOff x="0" y="0"/>
          <a:chExt cx="0" cy="0"/>
        </a:xfrm>
      </p:grpSpPr>
      <p:sp>
        <p:nvSpPr>
          <p:cNvPr id="851" name="Google Shape;851;p78"/>
          <p:cNvSpPr txBox="1"/>
          <p:nvPr/>
        </p:nvSpPr>
        <p:spPr>
          <a:xfrm>
            <a:off x="1183200" y="255275"/>
            <a:ext cx="67776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 TOKENS</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NFTs (ERC721)</a:t>
            </a:r>
            <a:endParaRPr>
              <a:solidFill>
                <a:srgbClr val="FFFFFF"/>
              </a:solidFill>
              <a:latin typeface="Montserrat"/>
              <a:ea typeface="Montserrat"/>
              <a:cs typeface="Montserrat"/>
              <a:sym typeface="Montserrat"/>
            </a:endParaRPr>
          </a:p>
        </p:txBody>
      </p:sp>
      <p:sp>
        <p:nvSpPr>
          <p:cNvPr id="852" name="Google Shape;852;p78"/>
          <p:cNvSpPr txBox="1"/>
          <p:nvPr/>
        </p:nvSpPr>
        <p:spPr>
          <a:xfrm>
            <a:off x="1459075" y="2371650"/>
            <a:ext cx="7743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rgbClr val="FFFFFF"/>
                </a:solidFill>
              </a:rPr>
              <a:t>SCREENSHOT OF RELEVANT PIECE OF CONTRACT FOR UNDERSTANDING</a:t>
            </a:r>
            <a:endParaRPr>
              <a:solidFill>
                <a:srgbClr val="FFFFFF"/>
              </a:solidFill>
            </a:endParaRPr>
          </a:p>
          <a:p>
            <a:pPr indent="0" lvl="0" marL="0" rtl="0" algn="l">
              <a:spcBef>
                <a:spcPts val="0"/>
              </a:spcBef>
              <a:spcAft>
                <a:spcPts val="0"/>
              </a:spcAft>
              <a:buNone/>
            </a:pPr>
            <a:r>
              <a:rPr lang="it">
                <a:solidFill>
                  <a:srgbClr val="FFFFFF"/>
                </a:solidFill>
              </a:rPr>
              <a:t>THE DNA OF AN NFT</a:t>
            </a:r>
            <a:endParaRPr>
              <a:solidFill>
                <a:srgbClr val="FFFFFF"/>
              </a:solidFill>
            </a:endParaRPr>
          </a:p>
        </p:txBody>
      </p:sp>
      <p:pic>
        <p:nvPicPr>
          <p:cNvPr id="853" name="Google Shape;853;p78"/>
          <p:cNvPicPr preferRelativeResize="0"/>
          <p:nvPr/>
        </p:nvPicPr>
        <p:blipFill>
          <a:blip r:embed="rId3">
            <a:alphaModFix/>
          </a:blip>
          <a:stretch>
            <a:fillRect/>
          </a:stretch>
        </p:blipFill>
        <p:spPr>
          <a:xfrm>
            <a:off x="1002900" y="978450"/>
            <a:ext cx="7407599" cy="4029225"/>
          </a:xfrm>
          <a:prstGeom prst="rect">
            <a:avLst/>
          </a:prstGeom>
          <a:noFill/>
          <a:ln>
            <a:noFill/>
          </a:ln>
        </p:spPr>
      </p:pic>
      <p:sp>
        <p:nvSpPr>
          <p:cNvPr id="854" name="Google Shape;854;p78"/>
          <p:cNvSpPr/>
          <p:nvPr/>
        </p:nvSpPr>
        <p:spPr>
          <a:xfrm>
            <a:off x="1687500" y="2727000"/>
            <a:ext cx="4833000" cy="7869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55" name="Google Shape;855;p78"/>
          <p:cNvPicPr preferRelativeResize="0"/>
          <p:nvPr/>
        </p:nvPicPr>
        <p:blipFill>
          <a:blip r:embed="rId4">
            <a:alphaModFix/>
          </a:blip>
          <a:stretch>
            <a:fillRect/>
          </a:stretch>
        </p:blipFill>
        <p:spPr>
          <a:xfrm>
            <a:off x="6393928" y="3605950"/>
            <a:ext cx="948101" cy="948101"/>
          </a:xfrm>
          <a:prstGeom prst="rect">
            <a:avLst/>
          </a:prstGeom>
          <a:noFill/>
          <a:ln>
            <a:noFill/>
          </a:ln>
        </p:spPr>
      </p:pic>
      <p:sp>
        <p:nvSpPr>
          <p:cNvPr id="856" name="Google Shape;856;p78"/>
          <p:cNvSpPr/>
          <p:nvPr/>
        </p:nvSpPr>
        <p:spPr>
          <a:xfrm rot="-1993100">
            <a:off x="6061275" y="3211039"/>
            <a:ext cx="333497" cy="483273"/>
          </a:xfrm>
          <a:prstGeom prst="upArrow">
            <a:avLst>
              <a:gd fmla="val 50000" name="adj1"/>
              <a:gd fmla="val 5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0" name="Shape 860"/>
        <p:cNvGrpSpPr/>
        <p:nvPr/>
      </p:nvGrpSpPr>
      <p:grpSpPr>
        <a:xfrm>
          <a:off x="0" y="0"/>
          <a:ext cx="0" cy="0"/>
          <a:chOff x="0" y="0"/>
          <a:chExt cx="0" cy="0"/>
        </a:xfrm>
      </p:grpSpPr>
      <p:pic>
        <p:nvPicPr>
          <p:cNvPr id="861" name="Google Shape;861;p79"/>
          <p:cNvPicPr preferRelativeResize="0"/>
          <p:nvPr/>
        </p:nvPicPr>
        <p:blipFill>
          <a:blip r:embed="rId3">
            <a:alphaModFix/>
          </a:blip>
          <a:stretch>
            <a:fillRect/>
          </a:stretch>
        </p:blipFill>
        <p:spPr>
          <a:xfrm>
            <a:off x="3861948" y="2953125"/>
            <a:ext cx="3480803" cy="1957950"/>
          </a:xfrm>
          <a:prstGeom prst="rect">
            <a:avLst/>
          </a:prstGeom>
          <a:noFill/>
          <a:ln>
            <a:noFill/>
          </a:ln>
        </p:spPr>
      </p:pic>
      <p:pic>
        <p:nvPicPr>
          <p:cNvPr id="862" name="Google Shape;862;p79"/>
          <p:cNvPicPr preferRelativeResize="0"/>
          <p:nvPr/>
        </p:nvPicPr>
        <p:blipFill rotWithShape="1">
          <a:blip r:embed="rId4">
            <a:alphaModFix/>
          </a:blip>
          <a:srcRect b="0" l="65825" r="0" t="0"/>
          <a:stretch/>
        </p:blipFill>
        <p:spPr>
          <a:xfrm>
            <a:off x="7065850" y="2309550"/>
            <a:ext cx="1828776" cy="2034651"/>
          </a:xfrm>
          <a:prstGeom prst="rect">
            <a:avLst/>
          </a:prstGeom>
          <a:noFill/>
          <a:ln>
            <a:noFill/>
          </a:ln>
        </p:spPr>
      </p:pic>
      <p:sp>
        <p:nvSpPr>
          <p:cNvPr id="863" name="Google Shape;863;p79"/>
          <p:cNvSpPr txBox="1"/>
          <p:nvPr/>
        </p:nvSpPr>
        <p:spPr>
          <a:xfrm>
            <a:off x="1183200" y="255275"/>
            <a:ext cx="67776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 TOKENS</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NFTs (ERC721)</a:t>
            </a:r>
            <a:endParaRPr>
              <a:solidFill>
                <a:srgbClr val="FFFFFF"/>
              </a:solidFill>
              <a:latin typeface="Montserrat"/>
              <a:ea typeface="Montserrat"/>
              <a:cs typeface="Montserrat"/>
              <a:sym typeface="Montserrat"/>
            </a:endParaRPr>
          </a:p>
        </p:txBody>
      </p:sp>
      <p:sp>
        <p:nvSpPr>
          <p:cNvPr id="864" name="Google Shape;864;p79"/>
          <p:cNvSpPr txBox="1"/>
          <p:nvPr/>
        </p:nvSpPr>
        <p:spPr>
          <a:xfrm>
            <a:off x="592200" y="1453850"/>
            <a:ext cx="43875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rgbClr val="FFFFFF"/>
                </a:solidFill>
                <a:latin typeface="Montserrat"/>
                <a:ea typeface="Montserrat"/>
                <a:cs typeface="Montserrat"/>
                <a:sym typeface="Montserrat"/>
              </a:rPr>
              <a:t>Crypto Art</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rPr lang="it">
                <a:solidFill>
                  <a:srgbClr val="FFFFFF"/>
                </a:solidFill>
                <a:latin typeface="Montserrat"/>
                <a:ea typeface="Montserrat"/>
                <a:cs typeface="Montserrat"/>
                <a:sym typeface="Montserrat"/>
              </a:rPr>
              <a:t>Collectables &amp; Games</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rPr lang="it">
                <a:solidFill>
                  <a:srgbClr val="FFFFFF"/>
                </a:solidFill>
                <a:latin typeface="Montserrat"/>
                <a:ea typeface="Montserrat"/>
                <a:cs typeface="Montserrat"/>
                <a:sym typeface="Montserrat"/>
              </a:rPr>
              <a:t>Crypto Kitties</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rPr lang="it">
                <a:solidFill>
                  <a:srgbClr val="FFFFFF"/>
                </a:solidFill>
                <a:latin typeface="Montserrat"/>
                <a:ea typeface="Montserrat"/>
                <a:cs typeface="Montserrat"/>
                <a:sym typeface="Montserrat"/>
              </a:rPr>
              <a:t>Crypto Zombies</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rPr lang="it">
                <a:solidFill>
                  <a:srgbClr val="FFFFFF"/>
                </a:solidFill>
                <a:latin typeface="Montserrat"/>
                <a:ea typeface="Montserrat"/>
                <a:cs typeface="Montserrat"/>
                <a:sym typeface="Montserrat"/>
              </a:rPr>
              <a:t>Crypto Punks</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rPr lang="it">
                <a:solidFill>
                  <a:srgbClr val="FFFFFF"/>
                </a:solidFill>
                <a:latin typeface="Montserrat"/>
                <a:ea typeface="Montserrat"/>
                <a:cs typeface="Montserrat"/>
                <a:sym typeface="Montserrat"/>
              </a:rPr>
              <a:t>Music NFTs</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rPr lang="it">
                <a:solidFill>
                  <a:srgbClr val="FFFFFF"/>
                </a:solidFill>
                <a:latin typeface="Montserrat"/>
                <a:ea typeface="Montserrat"/>
                <a:cs typeface="Montserrat"/>
                <a:sym typeface="Montserrat"/>
              </a:rPr>
              <a:t>Cryptovoxels (tokenizing lands and </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rPr lang="it">
                <a:solidFill>
                  <a:srgbClr val="FFFFFF"/>
                </a:solidFill>
                <a:latin typeface="Montserrat"/>
                <a:ea typeface="Montserrat"/>
                <a:cs typeface="Montserrat"/>
                <a:sym typeface="Montserrat"/>
              </a:rPr>
              <a:t>Assets in the Metaverse)</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p:txBody>
      </p:sp>
      <p:pic>
        <p:nvPicPr>
          <p:cNvPr id="865" name="Google Shape;865;p79"/>
          <p:cNvPicPr preferRelativeResize="0"/>
          <p:nvPr/>
        </p:nvPicPr>
        <p:blipFill rotWithShape="1">
          <a:blip r:embed="rId5">
            <a:alphaModFix/>
          </a:blip>
          <a:srcRect b="0" l="0" r="58857" t="0"/>
          <a:stretch/>
        </p:blipFill>
        <p:spPr>
          <a:xfrm>
            <a:off x="6274300" y="433925"/>
            <a:ext cx="1510474" cy="1691650"/>
          </a:xfrm>
          <a:prstGeom prst="rect">
            <a:avLst/>
          </a:prstGeom>
          <a:noFill/>
          <a:ln>
            <a:noFill/>
          </a:ln>
        </p:spPr>
      </p:pic>
      <p:pic>
        <p:nvPicPr>
          <p:cNvPr id="866" name="Google Shape;866;p79"/>
          <p:cNvPicPr preferRelativeResize="0"/>
          <p:nvPr/>
        </p:nvPicPr>
        <p:blipFill>
          <a:blip r:embed="rId6">
            <a:alphaModFix/>
          </a:blip>
          <a:stretch>
            <a:fillRect/>
          </a:stretch>
        </p:blipFill>
        <p:spPr>
          <a:xfrm>
            <a:off x="5778525" y="3072419"/>
            <a:ext cx="914400" cy="1366850"/>
          </a:xfrm>
          <a:prstGeom prst="rect">
            <a:avLst/>
          </a:prstGeom>
          <a:noFill/>
          <a:ln>
            <a:noFill/>
          </a:ln>
        </p:spPr>
      </p:pic>
      <p:pic>
        <p:nvPicPr>
          <p:cNvPr id="867" name="Google Shape;867;p79"/>
          <p:cNvPicPr preferRelativeResize="0"/>
          <p:nvPr/>
        </p:nvPicPr>
        <p:blipFill>
          <a:blip r:embed="rId7">
            <a:alphaModFix/>
          </a:blip>
          <a:stretch>
            <a:fillRect/>
          </a:stretch>
        </p:blipFill>
        <p:spPr>
          <a:xfrm>
            <a:off x="4494248" y="1327800"/>
            <a:ext cx="1365540" cy="2034650"/>
          </a:xfrm>
          <a:prstGeom prst="rect">
            <a:avLst/>
          </a:prstGeom>
          <a:noFill/>
          <a:ln cap="flat" cmpd="sng" w="9525">
            <a:solidFill>
              <a:srgbClr val="00FFFF"/>
            </a:solidFill>
            <a:prstDash val="solid"/>
            <a:round/>
            <a:headEnd len="sm" w="sm" type="none"/>
            <a:tailEnd len="sm" w="sm" type="none"/>
          </a:ln>
          <a:effectLst>
            <a:outerShdw blurRad="342900" rotWithShape="0" algn="bl">
              <a:srgbClr val="00FFFF">
                <a:alpha val="50000"/>
              </a:srgbClr>
            </a:outerShdw>
          </a:effectLst>
        </p:spPr>
      </p:pic>
      <p:pic>
        <p:nvPicPr>
          <p:cNvPr id="868" name="Google Shape;868;p79"/>
          <p:cNvPicPr preferRelativeResize="0"/>
          <p:nvPr/>
        </p:nvPicPr>
        <p:blipFill>
          <a:blip r:embed="rId8">
            <a:alphaModFix/>
          </a:blip>
          <a:stretch>
            <a:fillRect/>
          </a:stretch>
        </p:blipFill>
        <p:spPr>
          <a:xfrm>
            <a:off x="6135337" y="2211862"/>
            <a:ext cx="654975" cy="65497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2" name="Shape 872"/>
        <p:cNvGrpSpPr/>
        <p:nvPr/>
      </p:nvGrpSpPr>
      <p:grpSpPr>
        <a:xfrm>
          <a:off x="0" y="0"/>
          <a:ext cx="0" cy="0"/>
          <a:chOff x="0" y="0"/>
          <a:chExt cx="0" cy="0"/>
        </a:xfrm>
      </p:grpSpPr>
      <p:pic>
        <p:nvPicPr>
          <p:cNvPr id="873" name="Google Shape;873;p80"/>
          <p:cNvPicPr preferRelativeResize="0"/>
          <p:nvPr/>
        </p:nvPicPr>
        <p:blipFill>
          <a:blip r:embed="rId3">
            <a:alphaModFix/>
          </a:blip>
          <a:stretch>
            <a:fillRect/>
          </a:stretch>
        </p:blipFill>
        <p:spPr>
          <a:xfrm>
            <a:off x="1038230" y="1940700"/>
            <a:ext cx="2338975" cy="2922251"/>
          </a:xfrm>
          <a:prstGeom prst="rect">
            <a:avLst/>
          </a:prstGeom>
          <a:noFill/>
          <a:ln>
            <a:noFill/>
          </a:ln>
        </p:spPr>
      </p:pic>
      <p:sp>
        <p:nvSpPr>
          <p:cNvPr id="874" name="Google Shape;874;p80"/>
          <p:cNvSpPr txBox="1"/>
          <p:nvPr/>
        </p:nvSpPr>
        <p:spPr>
          <a:xfrm>
            <a:off x="1183200" y="255275"/>
            <a:ext cx="67776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 NFTs</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NFTs: A CERTIFICATE OF OWNERSHIP</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(that also shows who else has own it)</a:t>
            </a:r>
            <a:endParaRPr>
              <a:solidFill>
                <a:srgbClr val="FFFFFF"/>
              </a:solidFill>
              <a:latin typeface="Montserrat"/>
              <a:ea typeface="Montserrat"/>
              <a:cs typeface="Montserrat"/>
              <a:sym typeface="Montserrat"/>
            </a:endParaRPr>
          </a:p>
        </p:txBody>
      </p:sp>
      <p:sp>
        <p:nvSpPr>
          <p:cNvPr id="875" name="Google Shape;875;p80"/>
          <p:cNvSpPr txBox="1"/>
          <p:nvPr/>
        </p:nvSpPr>
        <p:spPr>
          <a:xfrm>
            <a:off x="1038225" y="1540500"/>
            <a:ext cx="113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rgbClr val="FFFFFF"/>
                </a:solidFill>
                <a:latin typeface="Montserrat"/>
                <a:ea typeface="Montserrat"/>
                <a:cs typeface="Montserrat"/>
                <a:sym typeface="Montserrat"/>
              </a:rPr>
              <a:t>PHYSICAL</a:t>
            </a:r>
            <a:endParaRPr>
              <a:solidFill>
                <a:srgbClr val="FFFFFF"/>
              </a:solidFill>
              <a:latin typeface="Montserrat"/>
              <a:ea typeface="Montserrat"/>
              <a:cs typeface="Montserrat"/>
              <a:sym typeface="Montserrat"/>
            </a:endParaRPr>
          </a:p>
        </p:txBody>
      </p:sp>
      <p:sp>
        <p:nvSpPr>
          <p:cNvPr id="876" name="Google Shape;876;p80"/>
          <p:cNvSpPr txBox="1"/>
          <p:nvPr/>
        </p:nvSpPr>
        <p:spPr>
          <a:xfrm>
            <a:off x="5708700" y="1540500"/>
            <a:ext cx="1993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rgbClr val="FFFFFF"/>
                </a:solidFill>
                <a:latin typeface="Montserrat"/>
                <a:ea typeface="Montserrat"/>
                <a:cs typeface="Montserrat"/>
                <a:sym typeface="Montserrat"/>
              </a:rPr>
              <a:t>ONLINE (WEB2)</a:t>
            </a:r>
            <a:endParaRPr>
              <a:solidFill>
                <a:srgbClr val="FFFFFF"/>
              </a:solidFill>
              <a:latin typeface="Montserrat"/>
              <a:ea typeface="Montserrat"/>
              <a:cs typeface="Montserrat"/>
              <a:sym typeface="Montserrat"/>
            </a:endParaRPr>
          </a:p>
        </p:txBody>
      </p:sp>
      <p:pic>
        <p:nvPicPr>
          <p:cNvPr id="877" name="Google Shape;877;p80"/>
          <p:cNvPicPr preferRelativeResize="0"/>
          <p:nvPr/>
        </p:nvPicPr>
        <p:blipFill>
          <a:blip r:embed="rId4">
            <a:alphaModFix/>
          </a:blip>
          <a:stretch>
            <a:fillRect/>
          </a:stretch>
        </p:blipFill>
        <p:spPr>
          <a:xfrm>
            <a:off x="5198711" y="2179225"/>
            <a:ext cx="3013776" cy="2147901"/>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1" name="Shape 881"/>
        <p:cNvGrpSpPr/>
        <p:nvPr/>
      </p:nvGrpSpPr>
      <p:grpSpPr>
        <a:xfrm>
          <a:off x="0" y="0"/>
          <a:ext cx="0" cy="0"/>
          <a:chOff x="0" y="0"/>
          <a:chExt cx="0" cy="0"/>
        </a:xfrm>
      </p:grpSpPr>
      <p:sp>
        <p:nvSpPr>
          <p:cNvPr id="882" name="Google Shape;882;p81"/>
          <p:cNvSpPr txBox="1"/>
          <p:nvPr/>
        </p:nvSpPr>
        <p:spPr>
          <a:xfrm>
            <a:off x="1183200" y="255275"/>
            <a:ext cx="67776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 TOKENS</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NFTs: OWNERSHIP</a:t>
            </a:r>
            <a:endParaRPr>
              <a:solidFill>
                <a:srgbClr val="FFFFFF"/>
              </a:solidFill>
              <a:latin typeface="Montserrat"/>
              <a:ea typeface="Montserrat"/>
              <a:cs typeface="Montserrat"/>
              <a:sym typeface="Montserrat"/>
            </a:endParaRPr>
          </a:p>
        </p:txBody>
      </p:sp>
      <p:sp>
        <p:nvSpPr>
          <p:cNvPr id="883" name="Google Shape;883;p81"/>
          <p:cNvSpPr txBox="1"/>
          <p:nvPr/>
        </p:nvSpPr>
        <p:spPr>
          <a:xfrm>
            <a:off x="547350" y="2488125"/>
            <a:ext cx="80493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rgbClr val="FFFFFF"/>
                </a:solidFill>
                <a:latin typeface="Montserrat"/>
                <a:ea typeface="Montserrat"/>
                <a:cs typeface="Montserrat"/>
                <a:sym typeface="Montserrat"/>
              </a:rPr>
              <a:t>What does it mean to own a digital thing that is available on the internet?</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it">
                <a:solidFill>
                  <a:srgbClr val="FFFFFF"/>
                </a:solidFill>
                <a:latin typeface="Montserrat"/>
                <a:ea typeface="Montserrat"/>
                <a:cs typeface="Montserrat"/>
                <a:sym typeface="Montserrat"/>
              </a:rPr>
              <a:t>Viewing the file on your computer is irrelevant</a:t>
            </a:r>
            <a:endParaRPr>
              <a:solidFill>
                <a:srgbClr val="FFFFFF"/>
              </a:solidFill>
              <a:latin typeface="Montserrat"/>
              <a:ea typeface="Montserrat"/>
              <a:cs typeface="Montserrat"/>
              <a:sym typeface="Montserrat"/>
            </a:endParaRPr>
          </a:p>
          <a:p>
            <a:pPr indent="0" lvl="0" marL="457200" rtl="0" algn="l">
              <a:spcBef>
                <a:spcPts val="0"/>
              </a:spcBef>
              <a:spcAft>
                <a:spcPts val="0"/>
              </a:spcAft>
              <a:buNone/>
            </a:pPr>
            <a:r>
              <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it">
                <a:solidFill>
                  <a:srgbClr val="FFFFFF"/>
                </a:solidFill>
                <a:latin typeface="Montserrat"/>
                <a:ea typeface="Montserrat"/>
                <a:cs typeface="Montserrat"/>
                <a:sym typeface="Montserrat"/>
              </a:rPr>
              <a:t>Possession of the file on your computer is irrelevant</a:t>
            </a:r>
            <a:endParaRPr>
              <a:solidFill>
                <a:srgbClr val="FFFFFF"/>
              </a:solidFill>
              <a:latin typeface="Montserrat"/>
              <a:ea typeface="Montserrat"/>
              <a:cs typeface="Montserrat"/>
              <a:sym typeface="Montserrat"/>
            </a:endParaRPr>
          </a:p>
          <a:p>
            <a:pPr indent="0" lvl="0" marL="457200" rtl="0" algn="l">
              <a:spcBef>
                <a:spcPts val="0"/>
              </a:spcBef>
              <a:spcAft>
                <a:spcPts val="0"/>
              </a:spcAft>
              <a:buNone/>
            </a:pPr>
            <a:r>
              <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b="1" lang="it">
                <a:solidFill>
                  <a:srgbClr val="FFFFFF"/>
                </a:solidFill>
                <a:latin typeface="Montserrat"/>
                <a:ea typeface="Montserrat"/>
                <a:cs typeface="Montserrat"/>
                <a:sym typeface="Montserrat"/>
              </a:rPr>
              <a:t>The certificate of ownership (ERC721) is key</a:t>
            </a:r>
            <a:endParaRPr>
              <a:solidFill>
                <a:srgbClr val="FFFFFF"/>
              </a:solidFill>
              <a:latin typeface="Montserrat"/>
              <a:ea typeface="Montserrat"/>
              <a:cs typeface="Montserrat"/>
              <a:sym typeface="Montserrat"/>
            </a:endParaRPr>
          </a:p>
          <a:p>
            <a:pPr indent="0" lvl="0" marL="1371600" rtl="0" algn="l">
              <a:spcBef>
                <a:spcPts val="0"/>
              </a:spcBef>
              <a:spcAft>
                <a:spcPts val="0"/>
              </a:spcAft>
              <a:buNone/>
            </a:pPr>
            <a:r>
              <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it">
                <a:solidFill>
                  <a:srgbClr val="FFFFFF"/>
                </a:solidFill>
                <a:latin typeface="Montserrat"/>
                <a:ea typeface="Montserrat"/>
                <a:cs typeface="Montserrat"/>
                <a:sym typeface="Montserrat"/>
              </a:rPr>
              <a:t>Ownership is regarded as a value by a community</a:t>
            </a:r>
            <a:endParaRPr>
              <a:solidFill>
                <a:srgbClr val="FFFFFF"/>
              </a:solidFill>
              <a:latin typeface="Montserrat"/>
              <a:ea typeface="Montserrat"/>
              <a:cs typeface="Montserrat"/>
              <a:sym typeface="Montserrat"/>
            </a:endParaRPr>
          </a:p>
          <a:p>
            <a:pPr indent="0" lvl="0" marL="914400" rtl="0" algn="l">
              <a:spcBef>
                <a:spcPts val="0"/>
              </a:spcBef>
              <a:spcAft>
                <a:spcPts val="0"/>
              </a:spcAft>
              <a:buNone/>
            </a:pPr>
            <a:r>
              <a:t/>
            </a:r>
            <a:endParaRPr>
              <a:solidFill>
                <a:srgbClr val="FFFFFF"/>
              </a:solidFill>
              <a:latin typeface="Montserrat"/>
              <a:ea typeface="Montserrat"/>
              <a:cs typeface="Montserrat"/>
              <a:sym typeface="Montserrat"/>
            </a:endParaRPr>
          </a:p>
        </p:txBody>
      </p:sp>
      <p:pic>
        <p:nvPicPr>
          <p:cNvPr id="884" name="Google Shape;884;p81"/>
          <p:cNvPicPr preferRelativeResize="0"/>
          <p:nvPr/>
        </p:nvPicPr>
        <p:blipFill>
          <a:blip r:embed="rId3">
            <a:alphaModFix/>
          </a:blip>
          <a:stretch>
            <a:fillRect/>
          </a:stretch>
        </p:blipFill>
        <p:spPr>
          <a:xfrm>
            <a:off x="1776188" y="924825"/>
            <a:ext cx="2515574" cy="1509350"/>
          </a:xfrm>
          <a:prstGeom prst="rect">
            <a:avLst/>
          </a:prstGeom>
          <a:noFill/>
          <a:ln>
            <a:noFill/>
          </a:ln>
        </p:spPr>
      </p:pic>
      <p:pic>
        <p:nvPicPr>
          <p:cNvPr id="885" name="Google Shape;885;p81"/>
          <p:cNvPicPr preferRelativeResize="0"/>
          <p:nvPr/>
        </p:nvPicPr>
        <p:blipFill>
          <a:blip r:embed="rId4">
            <a:alphaModFix/>
          </a:blip>
          <a:stretch>
            <a:fillRect/>
          </a:stretch>
        </p:blipFill>
        <p:spPr>
          <a:xfrm>
            <a:off x="5511821" y="898325"/>
            <a:ext cx="1048575" cy="1562350"/>
          </a:xfrm>
          <a:prstGeom prst="rect">
            <a:avLst/>
          </a:prstGeom>
          <a:noFill/>
          <a:ln cap="flat" cmpd="sng" w="9525">
            <a:solidFill>
              <a:srgbClr val="00FFFF"/>
            </a:solidFill>
            <a:prstDash val="solid"/>
            <a:round/>
            <a:headEnd len="sm" w="sm" type="none"/>
            <a:tailEnd len="sm" w="sm" type="none"/>
          </a:ln>
          <a:effectLst>
            <a:outerShdw blurRad="342900" rotWithShape="0" algn="bl">
              <a:srgbClr val="00FFFF">
                <a:alpha val="50000"/>
              </a:srgbClr>
            </a:outerShdw>
          </a:effectLst>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9" name="Shape 889"/>
        <p:cNvGrpSpPr/>
        <p:nvPr/>
      </p:nvGrpSpPr>
      <p:grpSpPr>
        <a:xfrm>
          <a:off x="0" y="0"/>
          <a:ext cx="0" cy="0"/>
          <a:chOff x="0" y="0"/>
          <a:chExt cx="0" cy="0"/>
        </a:xfrm>
      </p:grpSpPr>
      <p:sp>
        <p:nvSpPr>
          <p:cNvPr id="890" name="Google Shape;890;p82"/>
          <p:cNvSpPr txBox="1"/>
          <p:nvPr>
            <p:ph type="title"/>
          </p:nvPr>
        </p:nvSpPr>
        <p:spPr>
          <a:xfrm>
            <a:off x="3061050" y="2228400"/>
            <a:ext cx="3021900" cy="686700"/>
          </a:xfrm>
          <a:prstGeom prst="rect">
            <a:avLst/>
          </a:prstGeom>
          <a:ln cap="flat" cmpd="sng" w="9525">
            <a:solidFill>
              <a:srgbClr val="FFFFFF"/>
            </a:solidFill>
            <a:prstDash val="solid"/>
            <a:round/>
            <a:headEnd len="sm" w="sm" type="none"/>
            <a:tailEnd len="sm" w="sm" type="none"/>
          </a:ln>
        </p:spPr>
        <p:txBody>
          <a:bodyPr anchorCtr="0" anchor="t" bIns="91425" lIns="91425" spcFirstLastPara="1" rIns="91425" wrap="square" tIns="91425">
            <a:norm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QUESTIONS?</a:t>
            </a:r>
            <a:endParaRPr>
              <a:solidFill>
                <a:srgbClr val="FFFFFF"/>
              </a:solidFill>
              <a:latin typeface="Montserrat"/>
              <a:ea typeface="Montserrat"/>
              <a:cs typeface="Montserrat"/>
              <a:sym typeface="Montserrat"/>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4" name="Shape 894"/>
        <p:cNvGrpSpPr/>
        <p:nvPr/>
      </p:nvGrpSpPr>
      <p:grpSpPr>
        <a:xfrm>
          <a:off x="0" y="0"/>
          <a:ext cx="0" cy="0"/>
          <a:chOff x="0" y="0"/>
          <a:chExt cx="0" cy="0"/>
        </a:xfrm>
      </p:grpSpPr>
      <p:sp>
        <p:nvSpPr>
          <p:cNvPr id="895" name="Google Shape;895;p83"/>
          <p:cNvSpPr txBox="1"/>
          <p:nvPr>
            <p:ph type="title"/>
          </p:nvPr>
        </p:nvSpPr>
        <p:spPr>
          <a:xfrm>
            <a:off x="311700" y="296550"/>
            <a:ext cx="8520600" cy="653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HOW CAN A LABEL GO ON-CHAIN?</a:t>
            </a:r>
            <a:endParaRPr>
              <a:solidFill>
                <a:srgbClr val="FFFFFF"/>
              </a:solidFill>
              <a:latin typeface="Montserrat"/>
              <a:ea typeface="Montserrat"/>
              <a:cs typeface="Montserrat"/>
              <a:sym typeface="Montserrat"/>
            </a:endParaRPr>
          </a:p>
        </p:txBody>
      </p:sp>
      <p:graphicFrame>
        <p:nvGraphicFramePr>
          <p:cNvPr id="896" name="Google Shape;896;p83"/>
          <p:cNvGraphicFramePr/>
          <p:nvPr/>
        </p:nvGraphicFramePr>
        <p:xfrm>
          <a:off x="501450" y="1287825"/>
          <a:ext cx="3000000" cy="3000000"/>
        </p:xfrm>
        <a:graphic>
          <a:graphicData uri="http://schemas.openxmlformats.org/drawingml/2006/table">
            <a:tbl>
              <a:tblPr>
                <a:noFill/>
                <a:tableStyleId>{0F26440E-F2F4-4439-BA26-EB8EE79DFA41}</a:tableStyleId>
              </a:tblPr>
              <a:tblGrid>
                <a:gridCol w="3969825"/>
                <a:gridCol w="3969825"/>
              </a:tblGrid>
              <a:tr h="1067100">
                <a:tc>
                  <a:txBody>
                    <a:bodyPr/>
                    <a:lstStyle/>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agreements with artists</a:t>
                      </a:r>
                      <a:endParaRPr i="1" sz="1200">
                        <a:solidFill>
                          <a:srgbClr val="FFFFFF"/>
                        </a:solidFill>
                        <a:latin typeface="Montserrat"/>
                        <a:ea typeface="Montserrat"/>
                        <a:cs typeface="Montserrat"/>
                        <a:sym typeface="Montserrat"/>
                      </a:endParaRPr>
                    </a:p>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immutability of contracts?</a:t>
                      </a:r>
                      <a:endParaRPr i="1" sz="1200">
                        <a:solidFill>
                          <a:srgbClr val="FFFFFF"/>
                        </a:solidFill>
                        <a:latin typeface="Montserrat"/>
                        <a:ea typeface="Montserrat"/>
                        <a:cs typeface="Montserrat"/>
                        <a:sym typeface="Montserrat"/>
                      </a:endParaRPr>
                    </a:p>
                    <a:p>
                      <a:pPr indent="0" lvl="0" marL="0" rtl="0" algn="ctr">
                        <a:spcBef>
                          <a:spcPts val="0"/>
                        </a:spcBef>
                        <a:spcAft>
                          <a:spcPts val="0"/>
                        </a:spcAft>
                        <a:buNone/>
                      </a:pPr>
                      <a:r>
                        <a:t/>
                      </a:r>
                      <a:endParaRPr i="1" sz="1200">
                        <a:solidFill>
                          <a:srgbClr val="FFFFFF"/>
                        </a:solidFill>
                        <a:latin typeface="Montserrat"/>
                        <a:ea typeface="Montserrat"/>
                        <a:cs typeface="Montserrat"/>
                        <a:sym typeface="Montserrat"/>
                      </a:endParaRPr>
                    </a:p>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upgradability</a:t>
                      </a:r>
                      <a:endParaRPr i="1" sz="1200">
                        <a:solidFill>
                          <a:srgbClr val="FFFFFF"/>
                        </a:solidFill>
                        <a:latin typeface="Montserrat"/>
                        <a:ea typeface="Montserrat"/>
                        <a:cs typeface="Montserrat"/>
                        <a:sym typeface="Montserrat"/>
                      </a:endParaRPr>
                    </a:p>
                    <a:p>
                      <a:pPr indent="0" lvl="0" marL="0" rtl="0" algn="ctr">
                        <a:spcBef>
                          <a:spcPts val="0"/>
                        </a:spcBef>
                        <a:spcAft>
                          <a:spcPts val="0"/>
                        </a:spcAft>
                        <a:buNone/>
                      </a:pPr>
                      <a:r>
                        <a:t/>
                      </a:r>
                      <a:endParaRPr i="1" sz="1200">
                        <a:solidFill>
                          <a:srgbClr val="FFFFFF"/>
                        </a:solidFill>
                        <a:latin typeface="Montserrat"/>
                        <a:ea typeface="Montserrat"/>
                        <a:cs typeface="Montserrat"/>
                        <a:sym typeface="Montserrat"/>
                      </a:endParaRPr>
                    </a:p>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multi-signature wallets</a:t>
                      </a:r>
                      <a:endParaRPr i="1" sz="1200">
                        <a:solidFill>
                          <a:srgbClr val="FFFFFF"/>
                        </a:solidFill>
                        <a:latin typeface="Montserrat"/>
                        <a:ea typeface="Montserrat"/>
                        <a:cs typeface="Montserrat"/>
                        <a:sym typeface="Montserrat"/>
                      </a:endParaRPr>
                    </a:p>
                  </a:txBody>
                  <a:tcPr marT="91425" marB="91425" marR="91425" marL="91425">
                    <a:lnL cap="flat" cmpd="sng" w="9525">
                      <a:solidFill>
                        <a:srgbClr val="00FFFF"/>
                      </a:solidFill>
                      <a:prstDash val="solid"/>
                      <a:round/>
                      <a:headEnd len="sm" w="sm" type="none"/>
                      <a:tailEnd len="sm" w="sm" type="none"/>
                    </a:lnL>
                    <a:lnR cap="flat" cmpd="sng" w="9525">
                      <a:solidFill>
                        <a:srgbClr val="00FFFF"/>
                      </a:solidFill>
                      <a:prstDash val="solid"/>
                      <a:round/>
                      <a:headEnd len="sm" w="sm" type="none"/>
                      <a:tailEnd len="sm" w="sm" type="none"/>
                    </a:lnR>
                    <a:lnT cap="flat" cmpd="sng" w="9525">
                      <a:solidFill>
                        <a:srgbClr val="00FFFF"/>
                      </a:solidFill>
                      <a:prstDash val="solid"/>
                      <a:round/>
                      <a:headEnd len="sm" w="sm" type="none"/>
                      <a:tailEnd len="sm" w="sm" type="none"/>
                    </a:lnT>
                    <a:lnB cap="flat" cmpd="sng" w="9525">
                      <a:solidFill>
                        <a:srgbClr val="00FFFF"/>
                      </a:solidFill>
                      <a:prstDash val="solid"/>
                      <a:round/>
                      <a:headEnd len="sm" w="sm" type="none"/>
                      <a:tailEnd len="sm" w="sm" type="none"/>
                    </a:lnB>
                  </a:tcPr>
                </a:tc>
                <a:tc>
                  <a:txBody>
                    <a:bodyPr/>
                    <a:lstStyle/>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treasury</a:t>
                      </a:r>
                      <a:endParaRPr i="1" sz="1200">
                        <a:solidFill>
                          <a:srgbClr val="FFFFFF"/>
                        </a:solidFill>
                        <a:latin typeface="Montserrat"/>
                        <a:ea typeface="Montserrat"/>
                        <a:cs typeface="Montserrat"/>
                        <a:sym typeface="Montserrat"/>
                      </a:endParaRPr>
                    </a:p>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payroll</a:t>
                      </a:r>
                      <a:endParaRPr i="1" sz="1200">
                        <a:solidFill>
                          <a:srgbClr val="FFFFFF"/>
                        </a:solidFill>
                        <a:latin typeface="Montserrat"/>
                        <a:ea typeface="Montserrat"/>
                        <a:cs typeface="Montserrat"/>
                        <a:sym typeface="Montserrat"/>
                      </a:endParaRPr>
                    </a:p>
                  </a:txBody>
                  <a:tcPr marT="91425" marB="91425" marR="91425" marL="91425">
                    <a:lnL cap="flat" cmpd="sng" w="9525">
                      <a:solidFill>
                        <a:srgbClr val="00FFFF"/>
                      </a:solidFill>
                      <a:prstDash val="solid"/>
                      <a:round/>
                      <a:headEnd len="sm" w="sm" type="none"/>
                      <a:tailEnd len="sm" w="sm" type="none"/>
                    </a:lnL>
                    <a:lnR cap="flat" cmpd="sng" w="9525">
                      <a:solidFill>
                        <a:srgbClr val="00FFFF"/>
                      </a:solidFill>
                      <a:prstDash val="solid"/>
                      <a:round/>
                      <a:headEnd len="sm" w="sm" type="none"/>
                      <a:tailEnd len="sm" w="sm" type="none"/>
                    </a:lnR>
                    <a:lnT cap="flat" cmpd="sng" w="9525">
                      <a:solidFill>
                        <a:srgbClr val="00FFFF"/>
                      </a:solidFill>
                      <a:prstDash val="solid"/>
                      <a:round/>
                      <a:headEnd len="sm" w="sm" type="none"/>
                      <a:tailEnd len="sm" w="sm" type="none"/>
                    </a:lnT>
                    <a:lnB cap="flat" cmpd="sng" w="9525">
                      <a:solidFill>
                        <a:srgbClr val="00FFFF"/>
                      </a:solidFill>
                      <a:prstDash val="solid"/>
                      <a:round/>
                      <a:headEnd len="sm" w="sm" type="none"/>
                      <a:tailEnd len="sm" w="sm" type="none"/>
                    </a:lnB>
                  </a:tcPr>
                </a:tc>
              </a:tr>
              <a:tr h="1067100">
                <a:tc>
                  <a:txBody>
                    <a:bodyPr/>
                    <a:lstStyle/>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funding </a:t>
                      </a:r>
                      <a:endParaRPr i="1" sz="1200">
                        <a:solidFill>
                          <a:srgbClr val="FFFFFF"/>
                        </a:solidFill>
                        <a:latin typeface="Montserrat"/>
                        <a:ea typeface="Montserrat"/>
                        <a:cs typeface="Montserrat"/>
                        <a:sym typeface="Montserrat"/>
                      </a:endParaRPr>
                    </a:p>
                  </a:txBody>
                  <a:tcPr marT="91425" marB="91425" marR="91425" marL="91425">
                    <a:lnL cap="flat" cmpd="sng" w="9525">
                      <a:solidFill>
                        <a:srgbClr val="00FFFF"/>
                      </a:solidFill>
                      <a:prstDash val="solid"/>
                      <a:round/>
                      <a:headEnd len="sm" w="sm" type="none"/>
                      <a:tailEnd len="sm" w="sm" type="none"/>
                    </a:lnL>
                    <a:lnR cap="flat" cmpd="sng" w="9525">
                      <a:solidFill>
                        <a:srgbClr val="00FFFF"/>
                      </a:solidFill>
                      <a:prstDash val="solid"/>
                      <a:round/>
                      <a:headEnd len="sm" w="sm" type="none"/>
                      <a:tailEnd len="sm" w="sm" type="none"/>
                    </a:lnR>
                    <a:lnT cap="flat" cmpd="sng" w="9525">
                      <a:solidFill>
                        <a:srgbClr val="00FFFF"/>
                      </a:solidFill>
                      <a:prstDash val="solid"/>
                      <a:round/>
                      <a:headEnd len="sm" w="sm" type="none"/>
                      <a:tailEnd len="sm" w="sm" type="none"/>
                    </a:lnT>
                    <a:lnB cap="flat" cmpd="sng" w="9525">
                      <a:solidFill>
                        <a:srgbClr val="00FFFF"/>
                      </a:solidFill>
                      <a:prstDash val="solid"/>
                      <a:round/>
                      <a:headEnd len="sm" w="sm" type="none"/>
                      <a:tailEnd len="sm" w="sm" type="none"/>
                    </a:lnB>
                  </a:tcPr>
                </a:tc>
                <a:tc>
                  <a:txBody>
                    <a:bodyPr/>
                    <a:lstStyle/>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licensing, copyrights</a:t>
                      </a:r>
                      <a:endParaRPr i="1" sz="1200">
                        <a:solidFill>
                          <a:srgbClr val="FFFFFF"/>
                        </a:solidFill>
                        <a:latin typeface="Montserrat"/>
                        <a:ea typeface="Montserrat"/>
                        <a:cs typeface="Montserrat"/>
                        <a:sym typeface="Montserrat"/>
                      </a:endParaRPr>
                    </a:p>
                    <a:p>
                      <a:pPr indent="0" lvl="0" marL="0" rtl="0" algn="ctr">
                        <a:spcBef>
                          <a:spcPts val="0"/>
                        </a:spcBef>
                        <a:spcAft>
                          <a:spcPts val="0"/>
                        </a:spcAft>
                        <a:buNone/>
                      </a:pPr>
                      <a:r>
                        <a:t/>
                      </a:r>
                      <a:endParaRPr i="1" sz="1200">
                        <a:solidFill>
                          <a:srgbClr val="FFFFFF"/>
                        </a:solidFill>
                        <a:latin typeface="Montserrat"/>
                        <a:ea typeface="Montserrat"/>
                        <a:cs typeface="Montserrat"/>
                        <a:sym typeface="Montserrat"/>
                      </a:endParaRPr>
                    </a:p>
                  </a:txBody>
                  <a:tcPr marT="91425" marB="91425" marR="91425" marL="91425">
                    <a:lnL cap="flat" cmpd="sng" w="9525">
                      <a:solidFill>
                        <a:srgbClr val="00FFFF"/>
                      </a:solidFill>
                      <a:prstDash val="solid"/>
                      <a:round/>
                      <a:headEnd len="sm" w="sm" type="none"/>
                      <a:tailEnd len="sm" w="sm" type="none"/>
                    </a:lnL>
                    <a:lnR cap="flat" cmpd="sng" w="9525">
                      <a:solidFill>
                        <a:srgbClr val="00FFFF"/>
                      </a:solidFill>
                      <a:prstDash val="solid"/>
                      <a:round/>
                      <a:headEnd len="sm" w="sm" type="none"/>
                      <a:tailEnd len="sm" w="sm" type="none"/>
                    </a:lnR>
                    <a:lnT cap="flat" cmpd="sng" w="9525">
                      <a:solidFill>
                        <a:srgbClr val="00FFFF"/>
                      </a:solidFill>
                      <a:prstDash val="solid"/>
                      <a:round/>
                      <a:headEnd len="sm" w="sm" type="none"/>
                      <a:tailEnd len="sm" w="sm" type="none"/>
                    </a:lnT>
                    <a:lnB cap="flat" cmpd="sng" w="9525">
                      <a:solidFill>
                        <a:srgbClr val="00FFFF"/>
                      </a:solidFill>
                      <a:prstDash val="solid"/>
                      <a:round/>
                      <a:headEnd len="sm" w="sm" type="none"/>
                      <a:tailEnd len="sm" w="sm" type="none"/>
                    </a:lnB>
                  </a:tcPr>
                </a:tc>
              </a:tr>
              <a:tr h="1067100">
                <a:tc>
                  <a:txBody>
                    <a:bodyPr/>
                    <a:lstStyle/>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ownership</a:t>
                      </a:r>
                      <a:endParaRPr i="1" sz="1200">
                        <a:solidFill>
                          <a:srgbClr val="FFFFFF"/>
                        </a:solidFill>
                        <a:latin typeface="Montserrat"/>
                        <a:ea typeface="Montserrat"/>
                        <a:cs typeface="Montserrat"/>
                        <a:sym typeface="Montserrat"/>
                      </a:endParaRPr>
                    </a:p>
                  </a:txBody>
                  <a:tcPr marT="91425" marB="91425" marR="91425" marL="91425">
                    <a:lnL cap="flat" cmpd="sng" w="9525">
                      <a:solidFill>
                        <a:srgbClr val="00FFFF"/>
                      </a:solidFill>
                      <a:prstDash val="solid"/>
                      <a:round/>
                      <a:headEnd len="sm" w="sm" type="none"/>
                      <a:tailEnd len="sm" w="sm" type="none"/>
                    </a:lnL>
                    <a:lnR cap="flat" cmpd="sng" w="9525">
                      <a:solidFill>
                        <a:srgbClr val="00FFFF"/>
                      </a:solidFill>
                      <a:prstDash val="solid"/>
                      <a:round/>
                      <a:headEnd len="sm" w="sm" type="none"/>
                      <a:tailEnd len="sm" w="sm" type="none"/>
                    </a:lnR>
                    <a:lnT cap="flat" cmpd="sng" w="9525">
                      <a:solidFill>
                        <a:srgbClr val="00FFFF"/>
                      </a:solidFill>
                      <a:prstDash val="solid"/>
                      <a:round/>
                      <a:headEnd len="sm" w="sm" type="none"/>
                      <a:tailEnd len="sm" w="sm" type="none"/>
                    </a:lnT>
                    <a:lnB cap="flat" cmpd="sng" w="9525">
                      <a:solidFill>
                        <a:srgbClr val="00FFFF"/>
                      </a:solidFill>
                      <a:prstDash val="solid"/>
                      <a:round/>
                      <a:headEnd len="sm" w="sm" type="none"/>
                      <a:tailEnd len="sm" w="sm" type="none"/>
                    </a:lnB>
                  </a:tcPr>
                </a:tc>
                <a:tc>
                  <a:txBody>
                    <a:bodyPr/>
                    <a:lstStyle/>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distribution</a:t>
                      </a:r>
                      <a:endParaRPr i="1" sz="1200">
                        <a:solidFill>
                          <a:srgbClr val="FFFFFF"/>
                        </a:solidFill>
                        <a:latin typeface="Montserrat"/>
                        <a:ea typeface="Montserrat"/>
                        <a:cs typeface="Montserrat"/>
                        <a:sym typeface="Montserrat"/>
                      </a:endParaRPr>
                    </a:p>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management</a:t>
                      </a:r>
                      <a:endParaRPr i="1" sz="1200">
                        <a:solidFill>
                          <a:srgbClr val="FFFFFF"/>
                        </a:solidFill>
                        <a:latin typeface="Montserrat"/>
                        <a:ea typeface="Montserrat"/>
                        <a:cs typeface="Montserrat"/>
                        <a:sym typeface="Montserrat"/>
                      </a:endParaRPr>
                    </a:p>
                  </a:txBody>
                  <a:tcPr marT="91425" marB="91425" marR="91425" marL="91425">
                    <a:lnL cap="flat" cmpd="sng" w="9525">
                      <a:solidFill>
                        <a:srgbClr val="00FFFF"/>
                      </a:solidFill>
                      <a:prstDash val="solid"/>
                      <a:round/>
                      <a:headEnd len="sm" w="sm" type="none"/>
                      <a:tailEnd len="sm" w="sm" type="none"/>
                    </a:lnL>
                    <a:lnR cap="flat" cmpd="sng" w="9525">
                      <a:solidFill>
                        <a:srgbClr val="00FFFF"/>
                      </a:solidFill>
                      <a:prstDash val="solid"/>
                      <a:round/>
                      <a:headEnd len="sm" w="sm" type="none"/>
                      <a:tailEnd len="sm" w="sm" type="none"/>
                    </a:lnR>
                    <a:lnT cap="flat" cmpd="sng" w="9525">
                      <a:solidFill>
                        <a:srgbClr val="00FFFF"/>
                      </a:solidFill>
                      <a:prstDash val="solid"/>
                      <a:round/>
                      <a:headEnd len="sm" w="sm" type="none"/>
                      <a:tailEnd len="sm" w="sm" type="none"/>
                    </a:lnT>
                    <a:lnB cap="flat" cmpd="sng" w="9525">
                      <a:solidFill>
                        <a:srgbClr val="00FFFF"/>
                      </a:solidFill>
                      <a:prstDash val="solid"/>
                      <a:round/>
                      <a:headEnd len="sm" w="sm" type="none"/>
                      <a:tailEnd len="sm" w="sm" type="none"/>
                    </a:lnB>
                  </a:tcPr>
                </a:tc>
              </a:tr>
            </a:tbl>
          </a:graphicData>
        </a:graphic>
      </p:graphicFrame>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0" name="Shape 900"/>
        <p:cNvGrpSpPr/>
        <p:nvPr/>
      </p:nvGrpSpPr>
      <p:grpSpPr>
        <a:xfrm>
          <a:off x="0" y="0"/>
          <a:ext cx="0" cy="0"/>
          <a:chOff x="0" y="0"/>
          <a:chExt cx="0" cy="0"/>
        </a:xfrm>
      </p:grpSpPr>
      <p:sp>
        <p:nvSpPr>
          <p:cNvPr id="901" name="Google Shape;901;p84"/>
          <p:cNvSpPr txBox="1"/>
          <p:nvPr>
            <p:ph type="title"/>
          </p:nvPr>
        </p:nvSpPr>
        <p:spPr>
          <a:xfrm>
            <a:off x="311700" y="1374150"/>
            <a:ext cx="8520600" cy="1628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COPY PASTE YOUR</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METAMASK ADDRESSES</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IN CHAT, PLEASE!</a:t>
            </a:r>
            <a:r>
              <a:rPr lang="it">
                <a:solidFill>
                  <a:srgbClr val="FFFFFF"/>
                </a:solidFill>
                <a:latin typeface="Montserrat"/>
                <a:ea typeface="Montserrat"/>
                <a:cs typeface="Montserrat"/>
                <a:sym typeface="Montserrat"/>
              </a:rPr>
              <a:t> </a:t>
            </a:r>
            <a:endParaRPr i="1" sz="2255">
              <a:solidFill>
                <a:srgbClr val="FFFFFF"/>
              </a:solidFill>
              <a:latin typeface="Montserrat"/>
              <a:ea typeface="Montserrat"/>
              <a:cs typeface="Montserrat"/>
              <a:sym typeface="Montserrat"/>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5" name="Shape 905"/>
        <p:cNvGrpSpPr/>
        <p:nvPr/>
      </p:nvGrpSpPr>
      <p:grpSpPr>
        <a:xfrm>
          <a:off x="0" y="0"/>
          <a:ext cx="0" cy="0"/>
          <a:chOff x="0" y="0"/>
          <a:chExt cx="0" cy="0"/>
        </a:xfrm>
      </p:grpSpPr>
      <p:sp>
        <p:nvSpPr>
          <p:cNvPr id="906" name="Google Shape;906;p85"/>
          <p:cNvSpPr txBox="1"/>
          <p:nvPr>
            <p:ph type="title"/>
          </p:nvPr>
        </p:nvSpPr>
        <p:spPr>
          <a:xfrm>
            <a:off x="3061050" y="2228400"/>
            <a:ext cx="3021900" cy="686700"/>
          </a:xfrm>
          <a:prstGeom prst="rect">
            <a:avLst/>
          </a:prstGeom>
          <a:ln cap="flat" cmpd="sng" w="9525">
            <a:solidFill>
              <a:srgbClr val="FFFFFF"/>
            </a:solidFill>
            <a:prstDash val="solid"/>
            <a:round/>
            <a:headEnd len="sm" w="sm" type="none"/>
            <a:tailEnd len="sm" w="sm" type="none"/>
          </a:ln>
        </p:spPr>
        <p:txBody>
          <a:bodyPr anchorCtr="0" anchor="t" bIns="91425" lIns="91425" spcFirstLastPara="1" rIns="91425" wrap="square" tIns="91425">
            <a:norm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LUNCH BREAK!</a:t>
            </a:r>
            <a:endParaRPr>
              <a:solidFill>
                <a:srgbClr val="FFFFFF"/>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41"/>
          <p:cNvSpPr txBox="1"/>
          <p:nvPr>
            <p:ph type="title"/>
          </p:nvPr>
        </p:nvSpPr>
        <p:spPr>
          <a:xfrm>
            <a:off x="311700" y="1374150"/>
            <a:ext cx="8520600" cy="3183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BLOCKCHAIN</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CAN BE A COMPLEX </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SUBJECT... </a:t>
            </a:r>
            <a:endParaRPr i="1" sz="2255">
              <a:solidFill>
                <a:srgbClr val="FFFFFF"/>
              </a:solidFill>
              <a:latin typeface="Montserrat"/>
              <a:ea typeface="Montserrat"/>
              <a:cs typeface="Montserrat"/>
              <a:sym typeface="Montserrat"/>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910" name="Shape 910"/>
        <p:cNvGrpSpPr/>
        <p:nvPr/>
      </p:nvGrpSpPr>
      <p:grpSpPr>
        <a:xfrm>
          <a:off x="0" y="0"/>
          <a:ext cx="0" cy="0"/>
          <a:chOff x="0" y="0"/>
          <a:chExt cx="0" cy="0"/>
        </a:xfrm>
      </p:grpSpPr>
      <p:sp>
        <p:nvSpPr>
          <p:cNvPr id="911" name="Google Shape;911;p86"/>
          <p:cNvSpPr txBox="1"/>
          <p:nvPr>
            <p:ph type="title"/>
          </p:nvPr>
        </p:nvSpPr>
        <p:spPr>
          <a:xfrm>
            <a:off x="311700" y="435500"/>
            <a:ext cx="8520600" cy="4171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DEMO TIME!</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DIFFERENT WAYS TO</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BUILD AN ON-CHAIN</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MUSIC LABEL</a:t>
            </a:r>
            <a:endParaRPr>
              <a:solidFill>
                <a:srgbClr val="FFFFFF"/>
              </a:solidFill>
              <a:latin typeface="Montserrat"/>
              <a:ea typeface="Montserrat"/>
              <a:cs typeface="Montserrat"/>
              <a:sym typeface="Montserrat"/>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915" name="Shape 915"/>
        <p:cNvGrpSpPr/>
        <p:nvPr/>
      </p:nvGrpSpPr>
      <p:grpSpPr>
        <a:xfrm>
          <a:off x="0" y="0"/>
          <a:ext cx="0" cy="0"/>
          <a:chOff x="0" y="0"/>
          <a:chExt cx="0" cy="0"/>
        </a:xfrm>
      </p:grpSpPr>
      <p:sp>
        <p:nvSpPr>
          <p:cNvPr id="916" name="Google Shape;916;p87"/>
          <p:cNvSpPr txBox="1"/>
          <p:nvPr>
            <p:ph type="title"/>
          </p:nvPr>
        </p:nvSpPr>
        <p:spPr>
          <a:xfrm>
            <a:off x="311700" y="435500"/>
            <a:ext cx="8520600" cy="651300"/>
          </a:xfrm>
          <a:prstGeom prst="rect">
            <a:avLst/>
          </a:prstGeom>
        </p:spPr>
        <p:txBody>
          <a:bodyPr anchorCtr="0" anchor="t" bIns="91425" lIns="91425" spcFirstLastPara="1" rIns="91425" wrap="square" tIns="91425">
            <a:normAutofit/>
          </a:bodyPr>
          <a:lstStyle/>
          <a:p>
            <a:pPr indent="-406400" lvl="0" marL="457200" rtl="0" algn="ctr">
              <a:spcBef>
                <a:spcPts val="0"/>
              </a:spcBef>
              <a:spcAft>
                <a:spcPts val="0"/>
              </a:spcAft>
              <a:buClr>
                <a:srgbClr val="FFFFFF"/>
              </a:buClr>
              <a:buSzPts val="2800"/>
              <a:buFont typeface="Montserrat"/>
              <a:buAutoNum type="arabicParenR"/>
            </a:pPr>
            <a:r>
              <a:rPr lang="it">
                <a:solidFill>
                  <a:srgbClr val="FFFFFF"/>
                </a:solidFill>
                <a:latin typeface="Montserrat"/>
                <a:ea typeface="Montserrat"/>
                <a:cs typeface="Montserrat"/>
                <a:sym typeface="Montserrat"/>
              </a:rPr>
              <a:t>MULTISIG WALLETS</a:t>
            </a:r>
            <a:endParaRPr>
              <a:solidFill>
                <a:srgbClr val="FFFFFF"/>
              </a:solidFill>
              <a:latin typeface="Montserrat"/>
              <a:ea typeface="Montserrat"/>
              <a:cs typeface="Montserrat"/>
              <a:sym typeface="Montserrat"/>
            </a:endParaRPr>
          </a:p>
        </p:txBody>
      </p:sp>
      <p:pic>
        <p:nvPicPr>
          <p:cNvPr id="917" name="Google Shape;917;p87"/>
          <p:cNvPicPr preferRelativeResize="0"/>
          <p:nvPr/>
        </p:nvPicPr>
        <p:blipFill rotWithShape="1">
          <a:blip r:embed="rId3">
            <a:alphaModFix/>
          </a:blip>
          <a:srcRect b="9513" l="14193" r="15988" t="14683"/>
          <a:stretch/>
        </p:blipFill>
        <p:spPr>
          <a:xfrm>
            <a:off x="6802525" y="1839968"/>
            <a:ext cx="1420775" cy="1542606"/>
          </a:xfrm>
          <a:prstGeom prst="rect">
            <a:avLst/>
          </a:prstGeom>
          <a:noFill/>
          <a:ln>
            <a:noFill/>
          </a:ln>
        </p:spPr>
      </p:pic>
      <p:pic>
        <p:nvPicPr>
          <p:cNvPr id="918" name="Google Shape;918;p87"/>
          <p:cNvPicPr preferRelativeResize="0"/>
          <p:nvPr/>
        </p:nvPicPr>
        <p:blipFill>
          <a:blip r:embed="rId4">
            <a:alphaModFix/>
          </a:blip>
          <a:stretch>
            <a:fillRect/>
          </a:stretch>
        </p:blipFill>
        <p:spPr>
          <a:xfrm>
            <a:off x="5917320" y="2243475"/>
            <a:ext cx="735600" cy="735586"/>
          </a:xfrm>
          <a:prstGeom prst="rect">
            <a:avLst/>
          </a:prstGeom>
          <a:noFill/>
          <a:ln>
            <a:noFill/>
          </a:ln>
        </p:spPr>
      </p:pic>
      <p:pic>
        <p:nvPicPr>
          <p:cNvPr id="919" name="Google Shape;919;p87"/>
          <p:cNvPicPr preferRelativeResize="0"/>
          <p:nvPr/>
        </p:nvPicPr>
        <p:blipFill>
          <a:blip r:embed="rId5">
            <a:alphaModFix/>
          </a:blip>
          <a:stretch>
            <a:fillRect/>
          </a:stretch>
        </p:blipFill>
        <p:spPr>
          <a:xfrm>
            <a:off x="1194688" y="2411750"/>
            <a:ext cx="2609650" cy="1618224"/>
          </a:xfrm>
          <a:prstGeom prst="rect">
            <a:avLst/>
          </a:prstGeom>
          <a:noFill/>
          <a:ln>
            <a:noFill/>
          </a:ln>
        </p:spPr>
      </p:pic>
      <p:sp>
        <p:nvSpPr>
          <p:cNvPr id="920" name="Google Shape;920;p87"/>
          <p:cNvSpPr txBox="1"/>
          <p:nvPr>
            <p:ph type="title"/>
          </p:nvPr>
        </p:nvSpPr>
        <p:spPr>
          <a:xfrm>
            <a:off x="1540706" y="1798275"/>
            <a:ext cx="1917600" cy="65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sz="1800">
                <a:solidFill>
                  <a:srgbClr val="FFFFFF"/>
                </a:solidFill>
                <a:latin typeface="Montserrat"/>
                <a:ea typeface="Montserrat"/>
                <a:cs typeface="Montserrat"/>
                <a:sym typeface="Montserrat"/>
              </a:rPr>
              <a:t>MULTISIG</a:t>
            </a:r>
            <a:endParaRPr sz="1800">
              <a:solidFill>
                <a:srgbClr val="FFFFFF"/>
              </a:solidFill>
              <a:latin typeface="Montserrat"/>
              <a:ea typeface="Montserrat"/>
              <a:cs typeface="Montserrat"/>
              <a:sym typeface="Montserrat"/>
            </a:endParaRPr>
          </a:p>
        </p:txBody>
      </p:sp>
      <p:sp>
        <p:nvSpPr>
          <p:cNvPr id="921" name="Google Shape;921;p87"/>
          <p:cNvSpPr txBox="1"/>
          <p:nvPr>
            <p:ph type="title"/>
          </p:nvPr>
        </p:nvSpPr>
        <p:spPr>
          <a:xfrm>
            <a:off x="4913400" y="1749475"/>
            <a:ext cx="4076100" cy="65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sz="1800">
                <a:solidFill>
                  <a:srgbClr val="FFFFFF"/>
                </a:solidFill>
                <a:latin typeface="Montserrat"/>
                <a:ea typeface="Montserrat"/>
                <a:cs typeface="Montserrat"/>
                <a:sym typeface="Montserrat"/>
              </a:rPr>
              <a:t>NFT </a:t>
            </a:r>
            <a:r>
              <a:rPr lang="it" sz="1800">
                <a:solidFill>
                  <a:srgbClr val="FFFFFF"/>
                </a:solidFill>
                <a:latin typeface="Montserrat"/>
                <a:ea typeface="Montserrat"/>
                <a:cs typeface="Montserrat"/>
                <a:sym typeface="Montserrat"/>
              </a:rPr>
              <a:t>DAPP STOREFRONT</a:t>
            </a:r>
            <a:endParaRPr sz="1800">
              <a:solidFill>
                <a:srgbClr val="FFFFFF"/>
              </a:solidFill>
              <a:latin typeface="Montserrat"/>
              <a:ea typeface="Montserrat"/>
              <a:cs typeface="Montserrat"/>
              <a:sym typeface="Montserrat"/>
            </a:endParaRPr>
          </a:p>
        </p:txBody>
      </p:sp>
      <p:sp>
        <p:nvSpPr>
          <p:cNvPr id="922" name="Google Shape;922;p87"/>
          <p:cNvSpPr/>
          <p:nvPr/>
        </p:nvSpPr>
        <p:spPr>
          <a:xfrm>
            <a:off x="4741238" y="2793813"/>
            <a:ext cx="735600" cy="854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87"/>
          <p:cNvSpPr txBox="1"/>
          <p:nvPr/>
        </p:nvSpPr>
        <p:spPr>
          <a:xfrm>
            <a:off x="0" y="4774200"/>
            <a:ext cx="6098100" cy="3693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rgbClr val="FFFFFF"/>
              </a:buClr>
              <a:buSzPts val="1200"/>
              <a:buFont typeface="Montserrat"/>
              <a:buChar char="●"/>
            </a:pPr>
            <a:r>
              <a:rPr lang="it" sz="1200">
                <a:solidFill>
                  <a:srgbClr val="FFFFFF"/>
                </a:solidFill>
                <a:latin typeface="Montserrat"/>
                <a:ea typeface="Montserrat"/>
                <a:cs typeface="Montserrat"/>
                <a:sym typeface="Montserrat"/>
              </a:rPr>
              <a:t>OWNERS cannot change once the MultiSig has been set</a:t>
            </a:r>
            <a:endParaRPr sz="1200">
              <a:solidFill>
                <a:srgbClr val="FFFFFF"/>
              </a:solidFill>
              <a:latin typeface="Montserrat"/>
              <a:ea typeface="Montserrat"/>
              <a:cs typeface="Montserrat"/>
              <a:sym typeface="Montserrat"/>
            </a:endParaRPr>
          </a:p>
        </p:txBody>
      </p:sp>
      <p:pic>
        <p:nvPicPr>
          <p:cNvPr id="924" name="Google Shape;924;p87"/>
          <p:cNvPicPr preferRelativeResize="0"/>
          <p:nvPr/>
        </p:nvPicPr>
        <p:blipFill>
          <a:blip r:embed="rId6">
            <a:alphaModFix/>
          </a:blip>
          <a:stretch>
            <a:fillRect/>
          </a:stretch>
        </p:blipFill>
        <p:spPr>
          <a:xfrm>
            <a:off x="787723" y="2400773"/>
            <a:ext cx="275224" cy="294639"/>
          </a:xfrm>
          <a:prstGeom prst="rect">
            <a:avLst/>
          </a:prstGeom>
          <a:noFill/>
          <a:ln>
            <a:noFill/>
          </a:ln>
        </p:spPr>
      </p:pic>
      <p:pic>
        <p:nvPicPr>
          <p:cNvPr id="925" name="Google Shape;925;p87"/>
          <p:cNvPicPr preferRelativeResize="0"/>
          <p:nvPr/>
        </p:nvPicPr>
        <p:blipFill>
          <a:blip r:embed="rId6">
            <a:alphaModFix/>
          </a:blip>
          <a:stretch>
            <a:fillRect/>
          </a:stretch>
        </p:blipFill>
        <p:spPr>
          <a:xfrm>
            <a:off x="787723" y="3086066"/>
            <a:ext cx="275224" cy="294639"/>
          </a:xfrm>
          <a:prstGeom prst="rect">
            <a:avLst/>
          </a:prstGeom>
          <a:noFill/>
          <a:ln>
            <a:noFill/>
          </a:ln>
        </p:spPr>
      </p:pic>
      <p:pic>
        <p:nvPicPr>
          <p:cNvPr id="926" name="Google Shape;926;p87"/>
          <p:cNvPicPr preferRelativeResize="0"/>
          <p:nvPr/>
        </p:nvPicPr>
        <p:blipFill>
          <a:blip r:embed="rId6">
            <a:alphaModFix/>
          </a:blip>
          <a:stretch>
            <a:fillRect/>
          </a:stretch>
        </p:blipFill>
        <p:spPr>
          <a:xfrm>
            <a:off x="787723" y="3771358"/>
            <a:ext cx="275224" cy="294639"/>
          </a:xfrm>
          <a:prstGeom prst="rect">
            <a:avLst/>
          </a:prstGeom>
          <a:noFill/>
          <a:ln>
            <a:noFill/>
          </a:ln>
        </p:spPr>
      </p:pic>
      <p:pic>
        <p:nvPicPr>
          <p:cNvPr id="927" name="Google Shape;927;p87"/>
          <p:cNvPicPr preferRelativeResize="0"/>
          <p:nvPr/>
        </p:nvPicPr>
        <p:blipFill>
          <a:blip r:embed="rId7">
            <a:alphaModFix/>
          </a:blip>
          <a:stretch>
            <a:fillRect/>
          </a:stretch>
        </p:blipFill>
        <p:spPr>
          <a:xfrm>
            <a:off x="6652926" y="3486728"/>
            <a:ext cx="735600" cy="735622"/>
          </a:xfrm>
          <a:prstGeom prst="rect">
            <a:avLst/>
          </a:prstGeom>
          <a:noFill/>
          <a:ln>
            <a:noFill/>
          </a:ln>
        </p:spPr>
      </p:pic>
      <p:sp>
        <p:nvSpPr>
          <p:cNvPr id="928" name="Google Shape;928;p87"/>
          <p:cNvSpPr txBox="1"/>
          <p:nvPr>
            <p:ph type="title"/>
          </p:nvPr>
        </p:nvSpPr>
        <p:spPr>
          <a:xfrm>
            <a:off x="4913388" y="4222350"/>
            <a:ext cx="4076100" cy="65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sz="1800">
                <a:solidFill>
                  <a:srgbClr val="FFFFFF"/>
                </a:solidFill>
                <a:latin typeface="Montserrat"/>
                <a:ea typeface="Montserrat"/>
                <a:cs typeface="Montserrat"/>
                <a:sym typeface="Montserrat"/>
              </a:rPr>
              <a:t>NFT CROWDSALE</a:t>
            </a:r>
            <a:endParaRPr sz="1800">
              <a:solidFill>
                <a:srgbClr val="FFFFFF"/>
              </a:solidFill>
              <a:latin typeface="Montserrat"/>
              <a:ea typeface="Montserrat"/>
              <a:cs typeface="Montserrat"/>
              <a:sym typeface="Montserrat"/>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2" name="Shape 932"/>
        <p:cNvGrpSpPr/>
        <p:nvPr/>
      </p:nvGrpSpPr>
      <p:grpSpPr>
        <a:xfrm>
          <a:off x="0" y="0"/>
          <a:ext cx="0" cy="0"/>
          <a:chOff x="0" y="0"/>
          <a:chExt cx="0" cy="0"/>
        </a:xfrm>
      </p:grpSpPr>
      <p:pic>
        <p:nvPicPr>
          <p:cNvPr id="933" name="Google Shape;933;p88"/>
          <p:cNvPicPr preferRelativeResize="0"/>
          <p:nvPr/>
        </p:nvPicPr>
        <p:blipFill>
          <a:blip r:embed="rId3">
            <a:alphaModFix/>
          </a:blip>
          <a:stretch>
            <a:fillRect/>
          </a:stretch>
        </p:blipFill>
        <p:spPr>
          <a:xfrm>
            <a:off x="1738252" y="2528527"/>
            <a:ext cx="999175" cy="999196"/>
          </a:xfrm>
          <a:prstGeom prst="rect">
            <a:avLst/>
          </a:prstGeom>
          <a:noFill/>
          <a:ln>
            <a:noFill/>
          </a:ln>
        </p:spPr>
      </p:pic>
      <p:pic>
        <p:nvPicPr>
          <p:cNvPr id="934" name="Google Shape;934;p88"/>
          <p:cNvPicPr preferRelativeResize="0"/>
          <p:nvPr/>
        </p:nvPicPr>
        <p:blipFill>
          <a:blip r:embed="rId4">
            <a:alphaModFix/>
          </a:blip>
          <a:stretch>
            <a:fillRect/>
          </a:stretch>
        </p:blipFill>
        <p:spPr>
          <a:xfrm>
            <a:off x="1607535" y="2486975"/>
            <a:ext cx="222455" cy="238138"/>
          </a:xfrm>
          <a:prstGeom prst="rect">
            <a:avLst/>
          </a:prstGeom>
          <a:noFill/>
          <a:ln>
            <a:noFill/>
          </a:ln>
        </p:spPr>
      </p:pic>
      <p:pic>
        <p:nvPicPr>
          <p:cNvPr id="935" name="Google Shape;935;p88"/>
          <p:cNvPicPr preferRelativeResize="0"/>
          <p:nvPr/>
        </p:nvPicPr>
        <p:blipFill>
          <a:blip r:embed="rId4">
            <a:alphaModFix/>
          </a:blip>
          <a:stretch>
            <a:fillRect/>
          </a:stretch>
        </p:blipFill>
        <p:spPr>
          <a:xfrm>
            <a:off x="1515936" y="2879430"/>
            <a:ext cx="222455" cy="238138"/>
          </a:xfrm>
          <a:prstGeom prst="rect">
            <a:avLst/>
          </a:prstGeom>
          <a:noFill/>
          <a:ln>
            <a:noFill/>
          </a:ln>
        </p:spPr>
      </p:pic>
      <p:pic>
        <p:nvPicPr>
          <p:cNvPr id="936" name="Google Shape;936;p88"/>
          <p:cNvPicPr preferRelativeResize="0"/>
          <p:nvPr/>
        </p:nvPicPr>
        <p:blipFill>
          <a:blip r:embed="rId4">
            <a:alphaModFix/>
          </a:blip>
          <a:stretch>
            <a:fillRect/>
          </a:stretch>
        </p:blipFill>
        <p:spPr>
          <a:xfrm>
            <a:off x="1615583" y="3413153"/>
            <a:ext cx="222455" cy="238138"/>
          </a:xfrm>
          <a:prstGeom prst="rect">
            <a:avLst/>
          </a:prstGeom>
          <a:noFill/>
          <a:ln>
            <a:noFill/>
          </a:ln>
        </p:spPr>
      </p:pic>
      <p:pic>
        <p:nvPicPr>
          <p:cNvPr id="937" name="Google Shape;937;p88"/>
          <p:cNvPicPr preferRelativeResize="0"/>
          <p:nvPr/>
        </p:nvPicPr>
        <p:blipFill>
          <a:blip r:embed="rId4">
            <a:alphaModFix/>
          </a:blip>
          <a:stretch>
            <a:fillRect/>
          </a:stretch>
        </p:blipFill>
        <p:spPr>
          <a:xfrm>
            <a:off x="2589686" y="3424187"/>
            <a:ext cx="222455" cy="238138"/>
          </a:xfrm>
          <a:prstGeom prst="rect">
            <a:avLst/>
          </a:prstGeom>
          <a:noFill/>
          <a:ln>
            <a:noFill/>
          </a:ln>
        </p:spPr>
      </p:pic>
      <p:pic>
        <p:nvPicPr>
          <p:cNvPr id="938" name="Google Shape;938;p88"/>
          <p:cNvPicPr preferRelativeResize="0"/>
          <p:nvPr/>
        </p:nvPicPr>
        <p:blipFill>
          <a:blip r:embed="rId4">
            <a:alphaModFix/>
          </a:blip>
          <a:stretch>
            <a:fillRect/>
          </a:stretch>
        </p:blipFill>
        <p:spPr>
          <a:xfrm>
            <a:off x="2737415" y="2922384"/>
            <a:ext cx="222455" cy="238138"/>
          </a:xfrm>
          <a:prstGeom prst="rect">
            <a:avLst/>
          </a:prstGeom>
          <a:noFill/>
          <a:ln>
            <a:noFill/>
          </a:ln>
        </p:spPr>
      </p:pic>
      <p:pic>
        <p:nvPicPr>
          <p:cNvPr id="939" name="Google Shape;939;p88"/>
          <p:cNvPicPr preferRelativeResize="0"/>
          <p:nvPr/>
        </p:nvPicPr>
        <p:blipFill>
          <a:blip r:embed="rId4">
            <a:alphaModFix/>
          </a:blip>
          <a:stretch>
            <a:fillRect/>
          </a:stretch>
        </p:blipFill>
        <p:spPr>
          <a:xfrm>
            <a:off x="2753290" y="2576075"/>
            <a:ext cx="222455" cy="238138"/>
          </a:xfrm>
          <a:prstGeom prst="rect">
            <a:avLst/>
          </a:prstGeom>
          <a:noFill/>
          <a:ln>
            <a:noFill/>
          </a:ln>
        </p:spPr>
      </p:pic>
      <p:cxnSp>
        <p:nvCxnSpPr>
          <p:cNvPr id="940" name="Google Shape;940;p88"/>
          <p:cNvCxnSpPr>
            <a:endCxn id="941" idx="3"/>
          </p:cNvCxnSpPr>
          <p:nvPr/>
        </p:nvCxnSpPr>
        <p:spPr>
          <a:xfrm rot="10800000">
            <a:off x="2561237" y="2220625"/>
            <a:ext cx="3445500" cy="64200"/>
          </a:xfrm>
          <a:prstGeom prst="straightConnector1">
            <a:avLst/>
          </a:prstGeom>
          <a:noFill/>
          <a:ln cap="flat" cmpd="sng" w="19050">
            <a:solidFill>
              <a:srgbClr val="FFFFFF"/>
            </a:solidFill>
            <a:prstDash val="solid"/>
            <a:round/>
            <a:headEnd len="med" w="med" type="none"/>
            <a:tailEnd len="med" w="med" type="triangle"/>
          </a:ln>
        </p:spPr>
      </p:cxnSp>
      <p:sp>
        <p:nvSpPr>
          <p:cNvPr id="942" name="Google Shape;942;p88"/>
          <p:cNvSpPr txBox="1"/>
          <p:nvPr/>
        </p:nvSpPr>
        <p:spPr>
          <a:xfrm>
            <a:off x="4280041" y="2329742"/>
            <a:ext cx="2856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it">
                <a:solidFill>
                  <a:srgbClr val="00FF00"/>
                </a:solidFill>
                <a:latin typeface="Montserrat"/>
                <a:ea typeface="Montserrat"/>
                <a:cs typeface="Montserrat"/>
                <a:sym typeface="Montserrat"/>
              </a:rPr>
              <a:t>$</a:t>
            </a:r>
            <a:endParaRPr b="1">
              <a:solidFill>
                <a:srgbClr val="00FF00"/>
              </a:solidFill>
              <a:latin typeface="Montserrat"/>
              <a:ea typeface="Montserrat"/>
              <a:cs typeface="Montserrat"/>
              <a:sym typeface="Montserrat"/>
            </a:endParaRPr>
          </a:p>
        </p:txBody>
      </p:sp>
      <p:sp>
        <p:nvSpPr>
          <p:cNvPr id="943" name="Google Shape;943;p88"/>
          <p:cNvSpPr txBox="1"/>
          <p:nvPr>
            <p:ph type="title"/>
          </p:nvPr>
        </p:nvSpPr>
        <p:spPr>
          <a:xfrm>
            <a:off x="311700" y="130700"/>
            <a:ext cx="8520600" cy="65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2) DAOs</a:t>
            </a:r>
            <a:endParaRPr>
              <a:solidFill>
                <a:srgbClr val="FFFFFF"/>
              </a:solidFill>
              <a:latin typeface="Montserrat"/>
              <a:ea typeface="Montserrat"/>
              <a:cs typeface="Montserrat"/>
              <a:sym typeface="Montserrat"/>
            </a:endParaRPr>
          </a:p>
        </p:txBody>
      </p:sp>
      <p:pic>
        <p:nvPicPr>
          <p:cNvPr id="944" name="Google Shape;944;p88"/>
          <p:cNvPicPr preferRelativeResize="0"/>
          <p:nvPr/>
        </p:nvPicPr>
        <p:blipFill>
          <a:blip r:embed="rId4">
            <a:alphaModFix/>
          </a:blip>
          <a:stretch>
            <a:fillRect/>
          </a:stretch>
        </p:blipFill>
        <p:spPr>
          <a:xfrm>
            <a:off x="4803053" y="3857880"/>
            <a:ext cx="200290" cy="214413"/>
          </a:xfrm>
          <a:prstGeom prst="rect">
            <a:avLst/>
          </a:prstGeom>
          <a:noFill/>
          <a:ln>
            <a:noFill/>
          </a:ln>
        </p:spPr>
      </p:pic>
      <p:cxnSp>
        <p:nvCxnSpPr>
          <p:cNvPr id="945" name="Google Shape;945;p88"/>
          <p:cNvCxnSpPr/>
          <p:nvPr/>
        </p:nvCxnSpPr>
        <p:spPr>
          <a:xfrm flipH="1">
            <a:off x="5488950" y="2303197"/>
            <a:ext cx="555300" cy="1461900"/>
          </a:xfrm>
          <a:prstGeom prst="straightConnector1">
            <a:avLst/>
          </a:prstGeom>
          <a:noFill/>
          <a:ln cap="flat" cmpd="sng" w="19050">
            <a:solidFill>
              <a:srgbClr val="FFFFFF"/>
            </a:solidFill>
            <a:prstDash val="solid"/>
            <a:round/>
            <a:headEnd len="med" w="med" type="none"/>
            <a:tailEnd len="med" w="med" type="triangle"/>
          </a:ln>
        </p:spPr>
      </p:cxnSp>
      <p:sp>
        <p:nvSpPr>
          <p:cNvPr id="946" name="Google Shape;946;p88"/>
          <p:cNvSpPr txBox="1"/>
          <p:nvPr/>
        </p:nvSpPr>
        <p:spPr>
          <a:xfrm>
            <a:off x="5391566" y="2947767"/>
            <a:ext cx="2856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it">
                <a:solidFill>
                  <a:srgbClr val="00FF00"/>
                </a:solidFill>
                <a:latin typeface="Montserrat"/>
                <a:ea typeface="Montserrat"/>
                <a:cs typeface="Montserrat"/>
                <a:sym typeface="Montserrat"/>
              </a:rPr>
              <a:t>$</a:t>
            </a:r>
            <a:endParaRPr b="1">
              <a:solidFill>
                <a:srgbClr val="00FF00"/>
              </a:solidFill>
              <a:latin typeface="Montserrat"/>
              <a:ea typeface="Montserrat"/>
              <a:cs typeface="Montserrat"/>
              <a:sym typeface="Montserrat"/>
            </a:endParaRPr>
          </a:p>
        </p:txBody>
      </p:sp>
      <p:sp>
        <p:nvSpPr>
          <p:cNvPr id="947" name="Google Shape;947;p88"/>
          <p:cNvSpPr txBox="1"/>
          <p:nvPr/>
        </p:nvSpPr>
        <p:spPr>
          <a:xfrm>
            <a:off x="0" y="4500900"/>
            <a:ext cx="8750400" cy="5541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rgbClr val="FFFFFF"/>
              </a:buClr>
              <a:buSzPts val="1200"/>
              <a:buFont typeface="Montserrat"/>
              <a:buChar char="●"/>
            </a:pPr>
            <a:r>
              <a:rPr lang="it" sz="1200">
                <a:solidFill>
                  <a:srgbClr val="FFFFFF"/>
                </a:solidFill>
                <a:latin typeface="Montserrat"/>
                <a:ea typeface="Montserrat"/>
                <a:cs typeface="Montserrat"/>
                <a:sym typeface="Montserrat"/>
              </a:rPr>
              <a:t>DAO Wallets are bound to voting and consensus in order to send money to other addresses (members), and to allow new members in the DAO</a:t>
            </a:r>
            <a:endParaRPr sz="1200">
              <a:solidFill>
                <a:srgbClr val="FFFFFF"/>
              </a:solidFill>
              <a:latin typeface="Montserrat"/>
              <a:ea typeface="Montserrat"/>
              <a:cs typeface="Montserrat"/>
              <a:sym typeface="Montserrat"/>
            </a:endParaRPr>
          </a:p>
        </p:txBody>
      </p:sp>
      <p:sp>
        <p:nvSpPr>
          <p:cNvPr id="948" name="Google Shape;948;p88"/>
          <p:cNvSpPr txBox="1"/>
          <p:nvPr>
            <p:ph type="title"/>
          </p:nvPr>
        </p:nvSpPr>
        <p:spPr>
          <a:xfrm>
            <a:off x="1122668" y="1439850"/>
            <a:ext cx="1917600" cy="65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sz="1800">
                <a:solidFill>
                  <a:srgbClr val="FFFFFF"/>
                </a:solidFill>
                <a:latin typeface="Montserrat"/>
                <a:ea typeface="Montserrat"/>
                <a:cs typeface="Montserrat"/>
                <a:sym typeface="Montserrat"/>
              </a:rPr>
              <a:t>DAO</a:t>
            </a:r>
            <a:endParaRPr sz="1800">
              <a:solidFill>
                <a:srgbClr val="FFFFFF"/>
              </a:solidFill>
              <a:latin typeface="Montserrat"/>
              <a:ea typeface="Montserrat"/>
              <a:cs typeface="Montserrat"/>
              <a:sym typeface="Montserrat"/>
            </a:endParaRPr>
          </a:p>
        </p:txBody>
      </p:sp>
      <p:sp>
        <p:nvSpPr>
          <p:cNvPr id="949" name="Google Shape;949;p88"/>
          <p:cNvSpPr txBox="1"/>
          <p:nvPr>
            <p:ph type="title"/>
          </p:nvPr>
        </p:nvSpPr>
        <p:spPr>
          <a:xfrm>
            <a:off x="4575568" y="3876000"/>
            <a:ext cx="1917600" cy="65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sz="1800">
                <a:solidFill>
                  <a:srgbClr val="FFFFFF"/>
                </a:solidFill>
                <a:latin typeface="Montserrat"/>
                <a:ea typeface="Montserrat"/>
                <a:cs typeface="Montserrat"/>
                <a:sym typeface="Montserrat"/>
              </a:rPr>
              <a:t>ARTIST</a:t>
            </a:r>
            <a:endParaRPr sz="1800">
              <a:solidFill>
                <a:srgbClr val="FFFFFF"/>
              </a:solidFill>
              <a:latin typeface="Montserrat"/>
              <a:ea typeface="Montserrat"/>
              <a:cs typeface="Montserrat"/>
              <a:sym typeface="Montserrat"/>
            </a:endParaRPr>
          </a:p>
        </p:txBody>
      </p:sp>
      <p:pic>
        <p:nvPicPr>
          <p:cNvPr id="941" name="Google Shape;941;p88"/>
          <p:cNvPicPr preferRelativeResize="0"/>
          <p:nvPr/>
        </p:nvPicPr>
        <p:blipFill rotWithShape="1">
          <a:blip r:embed="rId5">
            <a:alphaModFix/>
          </a:blip>
          <a:srcRect b="17820" l="52985" r="0" t="15486"/>
          <a:stretch/>
        </p:blipFill>
        <p:spPr>
          <a:xfrm>
            <a:off x="1914437" y="1936150"/>
            <a:ext cx="646800" cy="568950"/>
          </a:xfrm>
          <a:prstGeom prst="rect">
            <a:avLst/>
          </a:prstGeom>
          <a:noFill/>
          <a:ln>
            <a:noFill/>
          </a:ln>
        </p:spPr>
      </p:pic>
      <p:grpSp>
        <p:nvGrpSpPr>
          <p:cNvPr id="950" name="Google Shape;950;p88"/>
          <p:cNvGrpSpPr/>
          <p:nvPr/>
        </p:nvGrpSpPr>
        <p:grpSpPr>
          <a:xfrm>
            <a:off x="1293449" y="2494812"/>
            <a:ext cx="222474" cy="222474"/>
            <a:chOff x="736650" y="748700"/>
            <a:chExt cx="905100" cy="905100"/>
          </a:xfrm>
        </p:grpSpPr>
        <p:sp>
          <p:nvSpPr>
            <p:cNvPr id="951" name="Google Shape;951;p88"/>
            <p:cNvSpPr/>
            <p:nvPr/>
          </p:nvSpPr>
          <p:spPr>
            <a:xfrm>
              <a:off x="736650" y="748700"/>
              <a:ext cx="905100" cy="905100"/>
            </a:xfrm>
            <a:prstGeom prst="ellipse">
              <a:avLst/>
            </a:prstGeom>
            <a:solidFill>
              <a:srgbClr val="FF99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52" name="Google Shape;952;p88"/>
            <p:cNvPicPr preferRelativeResize="0"/>
            <p:nvPr/>
          </p:nvPicPr>
          <p:blipFill rotWithShape="1">
            <a:blip r:embed="rId6">
              <a:alphaModFix/>
            </a:blip>
            <a:srcRect b="11041" l="9069" r="9662" t="34079"/>
            <a:stretch/>
          </p:blipFill>
          <p:spPr>
            <a:xfrm>
              <a:off x="865800" y="951562"/>
              <a:ext cx="646799" cy="499376"/>
            </a:xfrm>
            <a:prstGeom prst="rect">
              <a:avLst/>
            </a:prstGeom>
            <a:noFill/>
            <a:ln>
              <a:noFill/>
            </a:ln>
          </p:spPr>
        </p:pic>
      </p:grpSp>
      <p:grpSp>
        <p:nvGrpSpPr>
          <p:cNvPr id="953" name="Google Shape;953;p88"/>
          <p:cNvGrpSpPr/>
          <p:nvPr/>
        </p:nvGrpSpPr>
        <p:grpSpPr>
          <a:xfrm>
            <a:off x="2513464" y="1496567"/>
            <a:ext cx="285559" cy="285559"/>
            <a:chOff x="736650" y="748700"/>
            <a:chExt cx="905100" cy="905100"/>
          </a:xfrm>
        </p:grpSpPr>
        <p:sp>
          <p:nvSpPr>
            <p:cNvPr id="954" name="Google Shape;954;p88"/>
            <p:cNvSpPr/>
            <p:nvPr/>
          </p:nvSpPr>
          <p:spPr>
            <a:xfrm>
              <a:off x="736650" y="748700"/>
              <a:ext cx="905100" cy="905100"/>
            </a:xfrm>
            <a:prstGeom prst="ellipse">
              <a:avLst/>
            </a:prstGeom>
            <a:solidFill>
              <a:srgbClr val="FF99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55" name="Google Shape;955;p88"/>
            <p:cNvPicPr preferRelativeResize="0"/>
            <p:nvPr/>
          </p:nvPicPr>
          <p:blipFill rotWithShape="1">
            <a:blip r:embed="rId6">
              <a:alphaModFix/>
            </a:blip>
            <a:srcRect b="11041" l="9069" r="9662" t="34079"/>
            <a:stretch/>
          </p:blipFill>
          <p:spPr>
            <a:xfrm>
              <a:off x="865800" y="951562"/>
              <a:ext cx="646799" cy="499376"/>
            </a:xfrm>
            <a:prstGeom prst="rect">
              <a:avLst/>
            </a:prstGeom>
            <a:noFill/>
            <a:ln>
              <a:noFill/>
            </a:ln>
          </p:spPr>
        </p:pic>
      </p:grpSp>
      <p:pic>
        <p:nvPicPr>
          <p:cNvPr id="956" name="Google Shape;956;p88"/>
          <p:cNvPicPr preferRelativeResize="0"/>
          <p:nvPr/>
        </p:nvPicPr>
        <p:blipFill rotWithShape="1">
          <a:blip r:embed="rId7">
            <a:alphaModFix/>
          </a:blip>
          <a:srcRect b="9513" l="14193" r="15988" t="14683"/>
          <a:stretch/>
        </p:blipFill>
        <p:spPr>
          <a:xfrm>
            <a:off x="7169628" y="953287"/>
            <a:ext cx="1217740" cy="1322165"/>
          </a:xfrm>
          <a:prstGeom prst="rect">
            <a:avLst/>
          </a:prstGeom>
          <a:noFill/>
          <a:ln>
            <a:noFill/>
          </a:ln>
        </p:spPr>
      </p:pic>
      <p:pic>
        <p:nvPicPr>
          <p:cNvPr id="957" name="Google Shape;957;p88"/>
          <p:cNvPicPr preferRelativeResize="0"/>
          <p:nvPr/>
        </p:nvPicPr>
        <p:blipFill>
          <a:blip r:embed="rId8">
            <a:alphaModFix/>
          </a:blip>
          <a:stretch>
            <a:fillRect/>
          </a:stretch>
        </p:blipFill>
        <p:spPr>
          <a:xfrm>
            <a:off x="6410923" y="1299132"/>
            <a:ext cx="630479" cy="630469"/>
          </a:xfrm>
          <a:prstGeom prst="rect">
            <a:avLst/>
          </a:prstGeom>
          <a:noFill/>
          <a:ln>
            <a:noFill/>
          </a:ln>
        </p:spPr>
      </p:pic>
      <p:sp>
        <p:nvSpPr>
          <p:cNvPr id="958" name="Google Shape;958;p88"/>
          <p:cNvSpPr txBox="1"/>
          <p:nvPr>
            <p:ph type="title"/>
          </p:nvPr>
        </p:nvSpPr>
        <p:spPr>
          <a:xfrm>
            <a:off x="5550467" y="875725"/>
            <a:ext cx="3493500" cy="558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sz="1800">
                <a:solidFill>
                  <a:srgbClr val="FFFFFF"/>
                </a:solidFill>
                <a:latin typeface="Montserrat"/>
                <a:ea typeface="Montserrat"/>
                <a:cs typeface="Montserrat"/>
                <a:sym typeface="Montserrat"/>
              </a:rPr>
              <a:t>NFT STOREFRONT</a:t>
            </a:r>
            <a:endParaRPr sz="1800">
              <a:solidFill>
                <a:srgbClr val="FFFFFF"/>
              </a:solidFill>
              <a:latin typeface="Montserrat"/>
              <a:ea typeface="Montserrat"/>
              <a:cs typeface="Montserrat"/>
              <a:sym typeface="Montserrat"/>
            </a:endParaRPr>
          </a:p>
        </p:txBody>
      </p:sp>
      <p:pic>
        <p:nvPicPr>
          <p:cNvPr id="959" name="Google Shape;959;p88"/>
          <p:cNvPicPr preferRelativeResize="0"/>
          <p:nvPr/>
        </p:nvPicPr>
        <p:blipFill>
          <a:blip r:embed="rId9">
            <a:alphaModFix/>
          </a:blip>
          <a:stretch>
            <a:fillRect/>
          </a:stretch>
        </p:blipFill>
        <p:spPr>
          <a:xfrm>
            <a:off x="7041407" y="2364722"/>
            <a:ext cx="630480" cy="630500"/>
          </a:xfrm>
          <a:prstGeom prst="rect">
            <a:avLst/>
          </a:prstGeom>
          <a:noFill/>
          <a:ln>
            <a:noFill/>
          </a:ln>
        </p:spPr>
      </p:pic>
      <p:sp>
        <p:nvSpPr>
          <p:cNvPr id="960" name="Google Shape;960;p88"/>
          <p:cNvSpPr txBox="1"/>
          <p:nvPr>
            <p:ph type="title"/>
          </p:nvPr>
        </p:nvSpPr>
        <p:spPr>
          <a:xfrm>
            <a:off x="5550457" y="2995222"/>
            <a:ext cx="3493500" cy="558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sz="1800">
                <a:solidFill>
                  <a:srgbClr val="FFFFFF"/>
                </a:solidFill>
                <a:latin typeface="Montserrat"/>
                <a:ea typeface="Montserrat"/>
                <a:cs typeface="Montserrat"/>
                <a:sym typeface="Montserrat"/>
              </a:rPr>
              <a:t>NFT CROWDSALE</a:t>
            </a:r>
            <a:endParaRPr sz="1800">
              <a:solidFill>
                <a:srgbClr val="FFFFFF"/>
              </a:solidFill>
              <a:latin typeface="Montserrat"/>
              <a:ea typeface="Montserrat"/>
              <a:cs typeface="Montserrat"/>
              <a:sym typeface="Montserrat"/>
            </a:endParaRPr>
          </a:p>
        </p:txBody>
      </p:sp>
      <p:grpSp>
        <p:nvGrpSpPr>
          <p:cNvPr id="961" name="Google Shape;961;p88"/>
          <p:cNvGrpSpPr/>
          <p:nvPr/>
        </p:nvGrpSpPr>
        <p:grpSpPr>
          <a:xfrm>
            <a:off x="1217249" y="2875812"/>
            <a:ext cx="222474" cy="222474"/>
            <a:chOff x="736650" y="748700"/>
            <a:chExt cx="905100" cy="905100"/>
          </a:xfrm>
        </p:grpSpPr>
        <p:sp>
          <p:nvSpPr>
            <p:cNvPr id="962" name="Google Shape;962;p88"/>
            <p:cNvSpPr/>
            <p:nvPr/>
          </p:nvSpPr>
          <p:spPr>
            <a:xfrm>
              <a:off x="736650" y="748700"/>
              <a:ext cx="905100" cy="905100"/>
            </a:xfrm>
            <a:prstGeom prst="ellipse">
              <a:avLst/>
            </a:prstGeom>
            <a:solidFill>
              <a:srgbClr val="FF99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63" name="Google Shape;963;p88"/>
            <p:cNvPicPr preferRelativeResize="0"/>
            <p:nvPr/>
          </p:nvPicPr>
          <p:blipFill rotWithShape="1">
            <a:blip r:embed="rId6">
              <a:alphaModFix/>
            </a:blip>
            <a:srcRect b="11041" l="9069" r="9662" t="34079"/>
            <a:stretch/>
          </p:blipFill>
          <p:spPr>
            <a:xfrm>
              <a:off x="865800" y="951562"/>
              <a:ext cx="646799" cy="499376"/>
            </a:xfrm>
            <a:prstGeom prst="rect">
              <a:avLst/>
            </a:prstGeom>
            <a:noFill/>
            <a:ln>
              <a:noFill/>
            </a:ln>
          </p:spPr>
        </p:pic>
      </p:grpSp>
      <p:grpSp>
        <p:nvGrpSpPr>
          <p:cNvPr id="964" name="Google Shape;964;p88"/>
          <p:cNvGrpSpPr/>
          <p:nvPr/>
        </p:nvGrpSpPr>
        <p:grpSpPr>
          <a:xfrm>
            <a:off x="1293449" y="3409211"/>
            <a:ext cx="222474" cy="222474"/>
            <a:chOff x="736650" y="748700"/>
            <a:chExt cx="905100" cy="905100"/>
          </a:xfrm>
        </p:grpSpPr>
        <p:sp>
          <p:nvSpPr>
            <p:cNvPr id="965" name="Google Shape;965;p88"/>
            <p:cNvSpPr/>
            <p:nvPr/>
          </p:nvSpPr>
          <p:spPr>
            <a:xfrm>
              <a:off x="736650" y="748700"/>
              <a:ext cx="905100" cy="905100"/>
            </a:xfrm>
            <a:prstGeom prst="ellipse">
              <a:avLst/>
            </a:prstGeom>
            <a:solidFill>
              <a:srgbClr val="FF99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66" name="Google Shape;966;p88"/>
            <p:cNvPicPr preferRelativeResize="0"/>
            <p:nvPr/>
          </p:nvPicPr>
          <p:blipFill rotWithShape="1">
            <a:blip r:embed="rId6">
              <a:alphaModFix/>
            </a:blip>
            <a:srcRect b="11041" l="9069" r="9662" t="34079"/>
            <a:stretch/>
          </p:blipFill>
          <p:spPr>
            <a:xfrm>
              <a:off x="865800" y="951562"/>
              <a:ext cx="646799" cy="499376"/>
            </a:xfrm>
            <a:prstGeom prst="rect">
              <a:avLst/>
            </a:prstGeom>
            <a:noFill/>
            <a:ln>
              <a:noFill/>
            </a:ln>
          </p:spPr>
        </p:pic>
      </p:grpSp>
      <p:grpSp>
        <p:nvGrpSpPr>
          <p:cNvPr id="967" name="Google Shape;967;p88"/>
          <p:cNvGrpSpPr/>
          <p:nvPr/>
        </p:nvGrpSpPr>
        <p:grpSpPr>
          <a:xfrm>
            <a:off x="2893649" y="3485412"/>
            <a:ext cx="222474" cy="222474"/>
            <a:chOff x="736650" y="748700"/>
            <a:chExt cx="905100" cy="905100"/>
          </a:xfrm>
        </p:grpSpPr>
        <p:sp>
          <p:nvSpPr>
            <p:cNvPr id="968" name="Google Shape;968;p88"/>
            <p:cNvSpPr/>
            <p:nvPr/>
          </p:nvSpPr>
          <p:spPr>
            <a:xfrm>
              <a:off x="736650" y="748700"/>
              <a:ext cx="905100" cy="905100"/>
            </a:xfrm>
            <a:prstGeom prst="ellipse">
              <a:avLst/>
            </a:prstGeom>
            <a:solidFill>
              <a:srgbClr val="FF99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69" name="Google Shape;969;p88"/>
            <p:cNvPicPr preferRelativeResize="0"/>
            <p:nvPr/>
          </p:nvPicPr>
          <p:blipFill rotWithShape="1">
            <a:blip r:embed="rId6">
              <a:alphaModFix/>
            </a:blip>
            <a:srcRect b="11041" l="9069" r="9662" t="34079"/>
            <a:stretch/>
          </p:blipFill>
          <p:spPr>
            <a:xfrm>
              <a:off x="865800" y="951562"/>
              <a:ext cx="646799" cy="499376"/>
            </a:xfrm>
            <a:prstGeom prst="rect">
              <a:avLst/>
            </a:prstGeom>
            <a:noFill/>
            <a:ln>
              <a:noFill/>
            </a:ln>
          </p:spPr>
        </p:pic>
      </p:grpSp>
      <p:grpSp>
        <p:nvGrpSpPr>
          <p:cNvPr id="970" name="Google Shape;970;p88"/>
          <p:cNvGrpSpPr/>
          <p:nvPr/>
        </p:nvGrpSpPr>
        <p:grpSpPr>
          <a:xfrm>
            <a:off x="3046049" y="3028212"/>
            <a:ext cx="222474" cy="222474"/>
            <a:chOff x="736650" y="748700"/>
            <a:chExt cx="905100" cy="905100"/>
          </a:xfrm>
        </p:grpSpPr>
        <p:sp>
          <p:nvSpPr>
            <p:cNvPr id="971" name="Google Shape;971;p88"/>
            <p:cNvSpPr/>
            <p:nvPr/>
          </p:nvSpPr>
          <p:spPr>
            <a:xfrm>
              <a:off x="736650" y="748700"/>
              <a:ext cx="905100" cy="905100"/>
            </a:xfrm>
            <a:prstGeom prst="ellipse">
              <a:avLst/>
            </a:prstGeom>
            <a:solidFill>
              <a:srgbClr val="FF99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72" name="Google Shape;972;p88"/>
            <p:cNvPicPr preferRelativeResize="0"/>
            <p:nvPr/>
          </p:nvPicPr>
          <p:blipFill rotWithShape="1">
            <a:blip r:embed="rId6">
              <a:alphaModFix/>
            </a:blip>
            <a:srcRect b="11041" l="9069" r="9662" t="34079"/>
            <a:stretch/>
          </p:blipFill>
          <p:spPr>
            <a:xfrm>
              <a:off x="865800" y="951562"/>
              <a:ext cx="646799" cy="499376"/>
            </a:xfrm>
            <a:prstGeom prst="rect">
              <a:avLst/>
            </a:prstGeom>
            <a:noFill/>
            <a:ln>
              <a:noFill/>
            </a:ln>
          </p:spPr>
        </p:pic>
      </p:grpSp>
      <p:grpSp>
        <p:nvGrpSpPr>
          <p:cNvPr id="973" name="Google Shape;973;p88"/>
          <p:cNvGrpSpPr/>
          <p:nvPr/>
        </p:nvGrpSpPr>
        <p:grpSpPr>
          <a:xfrm>
            <a:off x="3046049" y="2571012"/>
            <a:ext cx="222474" cy="222474"/>
            <a:chOff x="736650" y="748700"/>
            <a:chExt cx="905100" cy="905100"/>
          </a:xfrm>
        </p:grpSpPr>
        <p:sp>
          <p:nvSpPr>
            <p:cNvPr id="974" name="Google Shape;974;p88"/>
            <p:cNvSpPr/>
            <p:nvPr/>
          </p:nvSpPr>
          <p:spPr>
            <a:xfrm>
              <a:off x="736650" y="748700"/>
              <a:ext cx="905100" cy="905100"/>
            </a:xfrm>
            <a:prstGeom prst="ellipse">
              <a:avLst/>
            </a:prstGeom>
            <a:solidFill>
              <a:srgbClr val="FF99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75" name="Google Shape;975;p88"/>
            <p:cNvPicPr preferRelativeResize="0"/>
            <p:nvPr/>
          </p:nvPicPr>
          <p:blipFill rotWithShape="1">
            <a:blip r:embed="rId6">
              <a:alphaModFix/>
            </a:blip>
            <a:srcRect b="11041" l="9069" r="9662" t="34079"/>
            <a:stretch/>
          </p:blipFill>
          <p:spPr>
            <a:xfrm>
              <a:off x="865800" y="951562"/>
              <a:ext cx="646799" cy="499376"/>
            </a:xfrm>
            <a:prstGeom prst="rect">
              <a:avLst/>
            </a:prstGeom>
            <a:noFill/>
            <a:ln>
              <a:noFill/>
            </a:ln>
          </p:spPr>
        </p:pic>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9" name="Shape 979"/>
        <p:cNvGrpSpPr/>
        <p:nvPr/>
      </p:nvGrpSpPr>
      <p:grpSpPr>
        <a:xfrm>
          <a:off x="0" y="0"/>
          <a:ext cx="0" cy="0"/>
          <a:chOff x="0" y="0"/>
          <a:chExt cx="0" cy="0"/>
        </a:xfrm>
      </p:grpSpPr>
      <p:sp>
        <p:nvSpPr>
          <p:cNvPr id="980" name="Google Shape;980;p89"/>
          <p:cNvSpPr txBox="1"/>
          <p:nvPr>
            <p:ph type="title"/>
          </p:nvPr>
        </p:nvSpPr>
        <p:spPr>
          <a:xfrm>
            <a:off x="311700" y="130700"/>
            <a:ext cx="8520600" cy="65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3) DIVIDEND CONTRACTS (ERC20)</a:t>
            </a:r>
            <a:endParaRPr>
              <a:solidFill>
                <a:srgbClr val="FFFFFF"/>
              </a:solidFill>
              <a:latin typeface="Montserrat"/>
              <a:ea typeface="Montserrat"/>
              <a:cs typeface="Montserrat"/>
              <a:sym typeface="Montserrat"/>
            </a:endParaRPr>
          </a:p>
        </p:txBody>
      </p:sp>
      <p:sp>
        <p:nvSpPr>
          <p:cNvPr id="981" name="Google Shape;981;p89"/>
          <p:cNvSpPr txBox="1"/>
          <p:nvPr>
            <p:ph type="title"/>
          </p:nvPr>
        </p:nvSpPr>
        <p:spPr>
          <a:xfrm>
            <a:off x="1137201" y="1004650"/>
            <a:ext cx="2205600" cy="65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sz="1800">
                <a:solidFill>
                  <a:srgbClr val="FFFFFF"/>
                </a:solidFill>
                <a:latin typeface="Montserrat"/>
                <a:ea typeface="Montserrat"/>
                <a:cs typeface="Montserrat"/>
                <a:sym typeface="Montserrat"/>
              </a:rPr>
              <a:t>DIVIDEND ERC20</a:t>
            </a:r>
            <a:endParaRPr sz="1800">
              <a:solidFill>
                <a:srgbClr val="FFFFFF"/>
              </a:solidFill>
              <a:latin typeface="Montserrat"/>
              <a:ea typeface="Montserrat"/>
              <a:cs typeface="Montserrat"/>
              <a:sym typeface="Montserrat"/>
            </a:endParaRPr>
          </a:p>
        </p:txBody>
      </p:sp>
      <p:pic>
        <p:nvPicPr>
          <p:cNvPr id="982" name="Google Shape;982;p89"/>
          <p:cNvPicPr preferRelativeResize="0"/>
          <p:nvPr/>
        </p:nvPicPr>
        <p:blipFill rotWithShape="1">
          <a:blip r:embed="rId3">
            <a:alphaModFix/>
          </a:blip>
          <a:srcRect b="9513" l="14193" r="15988" t="14683"/>
          <a:stretch/>
        </p:blipFill>
        <p:spPr>
          <a:xfrm>
            <a:off x="6957025" y="920693"/>
            <a:ext cx="1420775" cy="1542606"/>
          </a:xfrm>
          <a:prstGeom prst="rect">
            <a:avLst/>
          </a:prstGeom>
          <a:noFill/>
          <a:ln>
            <a:noFill/>
          </a:ln>
        </p:spPr>
      </p:pic>
      <p:pic>
        <p:nvPicPr>
          <p:cNvPr id="983" name="Google Shape;983;p89"/>
          <p:cNvPicPr preferRelativeResize="0"/>
          <p:nvPr/>
        </p:nvPicPr>
        <p:blipFill>
          <a:blip r:embed="rId4">
            <a:alphaModFix/>
          </a:blip>
          <a:stretch>
            <a:fillRect/>
          </a:stretch>
        </p:blipFill>
        <p:spPr>
          <a:xfrm>
            <a:off x="6071820" y="1324200"/>
            <a:ext cx="735600" cy="735586"/>
          </a:xfrm>
          <a:prstGeom prst="rect">
            <a:avLst/>
          </a:prstGeom>
          <a:noFill/>
          <a:ln>
            <a:noFill/>
          </a:ln>
        </p:spPr>
      </p:pic>
      <p:sp>
        <p:nvSpPr>
          <p:cNvPr id="984" name="Google Shape;984;p89"/>
          <p:cNvSpPr txBox="1"/>
          <p:nvPr>
            <p:ph type="title"/>
          </p:nvPr>
        </p:nvSpPr>
        <p:spPr>
          <a:xfrm>
            <a:off x="5067900" y="830200"/>
            <a:ext cx="4076100" cy="65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sz="1800">
                <a:solidFill>
                  <a:srgbClr val="FFFFFF"/>
                </a:solidFill>
                <a:latin typeface="Montserrat"/>
                <a:ea typeface="Montserrat"/>
                <a:cs typeface="Montserrat"/>
                <a:sym typeface="Montserrat"/>
              </a:rPr>
              <a:t>NFT DAPP STOREFRONT</a:t>
            </a:r>
            <a:endParaRPr sz="1800">
              <a:solidFill>
                <a:srgbClr val="FFFFFF"/>
              </a:solidFill>
              <a:latin typeface="Montserrat"/>
              <a:ea typeface="Montserrat"/>
              <a:cs typeface="Montserrat"/>
              <a:sym typeface="Montserrat"/>
            </a:endParaRPr>
          </a:p>
        </p:txBody>
      </p:sp>
      <p:pic>
        <p:nvPicPr>
          <p:cNvPr id="985" name="Google Shape;985;p89"/>
          <p:cNvPicPr preferRelativeResize="0"/>
          <p:nvPr/>
        </p:nvPicPr>
        <p:blipFill>
          <a:blip r:embed="rId5">
            <a:alphaModFix/>
          </a:blip>
          <a:stretch>
            <a:fillRect/>
          </a:stretch>
        </p:blipFill>
        <p:spPr>
          <a:xfrm>
            <a:off x="6807426" y="2567453"/>
            <a:ext cx="735600" cy="735622"/>
          </a:xfrm>
          <a:prstGeom prst="rect">
            <a:avLst/>
          </a:prstGeom>
          <a:noFill/>
          <a:ln>
            <a:noFill/>
          </a:ln>
        </p:spPr>
      </p:pic>
      <p:sp>
        <p:nvSpPr>
          <p:cNvPr id="986" name="Google Shape;986;p89"/>
          <p:cNvSpPr txBox="1"/>
          <p:nvPr>
            <p:ph type="title"/>
          </p:nvPr>
        </p:nvSpPr>
        <p:spPr>
          <a:xfrm>
            <a:off x="5067888" y="3303075"/>
            <a:ext cx="4076100" cy="65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sz="1800">
                <a:solidFill>
                  <a:srgbClr val="FFFFFF"/>
                </a:solidFill>
                <a:latin typeface="Montserrat"/>
                <a:ea typeface="Montserrat"/>
                <a:cs typeface="Montserrat"/>
                <a:sym typeface="Montserrat"/>
              </a:rPr>
              <a:t>NFT CROWDSALE</a:t>
            </a:r>
            <a:endParaRPr sz="1800">
              <a:solidFill>
                <a:srgbClr val="FFFFFF"/>
              </a:solidFill>
              <a:latin typeface="Montserrat"/>
              <a:ea typeface="Montserrat"/>
              <a:cs typeface="Montserrat"/>
              <a:sym typeface="Montserrat"/>
            </a:endParaRPr>
          </a:p>
        </p:txBody>
      </p:sp>
      <p:pic>
        <p:nvPicPr>
          <p:cNvPr id="987" name="Google Shape;987;p89"/>
          <p:cNvPicPr preferRelativeResize="0"/>
          <p:nvPr/>
        </p:nvPicPr>
        <p:blipFill>
          <a:blip r:embed="rId6">
            <a:alphaModFix/>
          </a:blip>
          <a:stretch>
            <a:fillRect/>
          </a:stretch>
        </p:blipFill>
        <p:spPr>
          <a:xfrm>
            <a:off x="823998" y="1884546"/>
            <a:ext cx="407675" cy="436424"/>
          </a:xfrm>
          <a:prstGeom prst="rect">
            <a:avLst/>
          </a:prstGeom>
          <a:noFill/>
          <a:ln>
            <a:noFill/>
          </a:ln>
        </p:spPr>
      </p:pic>
      <p:pic>
        <p:nvPicPr>
          <p:cNvPr id="988" name="Google Shape;988;p89"/>
          <p:cNvPicPr preferRelativeResize="0"/>
          <p:nvPr/>
        </p:nvPicPr>
        <p:blipFill>
          <a:blip r:embed="rId6">
            <a:alphaModFix/>
          </a:blip>
          <a:stretch>
            <a:fillRect/>
          </a:stretch>
        </p:blipFill>
        <p:spPr>
          <a:xfrm>
            <a:off x="1166833" y="3118728"/>
            <a:ext cx="222455" cy="238138"/>
          </a:xfrm>
          <a:prstGeom prst="rect">
            <a:avLst/>
          </a:prstGeom>
          <a:noFill/>
          <a:ln>
            <a:noFill/>
          </a:ln>
        </p:spPr>
      </p:pic>
      <p:pic>
        <p:nvPicPr>
          <p:cNvPr id="989" name="Google Shape;989;p89"/>
          <p:cNvPicPr preferRelativeResize="0"/>
          <p:nvPr/>
        </p:nvPicPr>
        <p:blipFill>
          <a:blip r:embed="rId6">
            <a:alphaModFix/>
          </a:blip>
          <a:stretch>
            <a:fillRect/>
          </a:stretch>
        </p:blipFill>
        <p:spPr>
          <a:xfrm>
            <a:off x="2128771" y="3433453"/>
            <a:ext cx="222455" cy="238138"/>
          </a:xfrm>
          <a:prstGeom prst="rect">
            <a:avLst/>
          </a:prstGeom>
          <a:noFill/>
          <a:ln>
            <a:noFill/>
          </a:ln>
        </p:spPr>
      </p:pic>
      <p:pic>
        <p:nvPicPr>
          <p:cNvPr id="990" name="Google Shape;990;p89"/>
          <p:cNvPicPr preferRelativeResize="0"/>
          <p:nvPr/>
        </p:nvPicPr>
        <p:blipFill>
          <a:blip r:embed="rId6">
            <a:alphaModFix/>
          </a:blip>
          <a:stretch>
            <a:fillRect/>
          </a:stretch>
        </p:blipFill>
        <p:spPr>
          <a:xfrm>
            <a:off x="3090708" y="3118728"/>
            <a:ext cx="222455" cy="238138"/>
          </a:xfrm>
          <a:prstGeom prst="rect">
            <a:avLst/>
          </a:prstGeom>
          <a:noFill/>
          <a:ln>
            <a:noFill/>
          </a:ln>
        </p:spPr>
      </p:pic>
      <p:grpSp>
        <p:nvGrpSpPr>
          <p:cNvPr id="991" name="Google Shape;991;p89"/>
          <p:cNvGrpSpPr/>
          <p:nvPr/>
        </p:nvGrpSpPr>
        <p:grpSpPr>
          <a:xfrm>
            <a:off x="1166824" y="3443011"/>
            <a:ext cx="222474" cy="222474"/>
            <a:chOff x="736650" y="748700"/>
            <a:chExt cx="905100" cy="905100"/>
          </a:xfrm>
        </p:grpSpPr>
        <p:sp>
          <p:nvSpPr>
            <p:cNvPr id="992" name="Google Shape;992;p89"/>
            <p:cNvSpPr/>
            <p:nvPr/>
          </p:nvSpPr>
          <p:spPr>
            <a:xfrm>
              <a:off x="736650" y="748700"/>
              <a:ext cx="905100" cy="905100"/>
            </a:xfrm>
            <a:prstGeom prst="ellipse">
              <a:avLst/>
            </a:prstGeom>
            <a:solidFill>
              <a:srgbClr val="FF99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93" name="Google Shape;993;p89"/>
            <p:cNvPicPr preferRelativeResize="0"/>
            <p:nvPr/>
          </p:nvPicPr>
          <p:blipFill rotWithShape="1">
            <a:blip r:embed="rId7">
              <a:alphaModFix/>
            </a:blip>
            <a:srcRect b="11041" l="9069" r="9662" t="34079"/>
            <a:stretch/>
          </p:blipFill>
          <p:spPr>
            <a:xfrm>
              <a:off x="865800" y="951562"/>
              <a:ext cx="646799" cy="499376"/>
            </a:xfrm>
            <a:prstGeom prst="rect">
              <a:avLst/>
            </a:prstGeom>
            <a:noFill/>
            <a:ln>
              <a:noFill/>
            </a:ln>
          </p:spPr>
        </p:pic>
      </p:grpSp>
      <p:grpSp>
        <p:nvGrpSpPr>
          <p:cNvPr id="994" name="Google Shape;994;p89"/>
          <p:cNvGrpSpPr/>
          <p:nvPr/>
        </p:nvGrpSpPr>
        <p:grpSpPr>
          <a:xfrm>
            <a:off x="1166824" y="3751612"/>
            <a:ext cx="222474" cy="222474"/>
            <a:chOff x="736650" y="748700"/>
            <a:chExt cx="905100" cy="905100"/>
          </a:xfrm>
        </p:grpSpPr>
        <p:sp>
          <p:nvSpPr>
            <p:cNvPr id="995" name="Google Shape;995;p89"/>
            <p:cNvSpPr/>
            <p:nvPr/>
          </p:nvSpPr>
          <p:spPr>
            <a:xfrm>
              <a:off x="736650" y="748700"/>
              <a:ext cx="905100" cy="905100"/>
            </a:xfrm>
            <a:prstGeom prst="ellipse">
              <a:avLst/>
            </a:prstGeom>
            <a:solidFill>
              <a:srgbClr val="FF99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96" name="Google Shape;996;p89"/>
            <p:cNvPicPr preferRelativeResize="0"/>
            <p:nvPr/>
          </p:nvPicPr>
          <p:blipFill rotWithShape="1">
            <a:blip r:embed="rId7">
              <a:alphaModFix/>
            </a:blip>
            <a:srcRect b="11041" l="9069" r="9662" t="34079"/>
            <a:stretch/>
          </p:blipFill>
          <p:spPr>
            <a:xfrm>
              <a:off x="865800" y="951562"/>
              <a:ext cx="646799" cy="499376"/>
            </a:xfrm>
            <a:prstGeom prst="rect">
              <a:avLst/>
            </a:prstGeom>
            <a:noFill/>
            <a:ln>
              <a:noFill/>
            </a:ln>
          </p:spPr>
        </p:pic>
      </p:grpSp>
      <p:grpSp>
        <p:nvGrpSpPr>
          <p:cNvPr id="997" name="Google Shape;997;p89"/>
          <p:cNvGrpSpPr/>
          <p:nvPr/>
        </p:nvGrpSpPr>
        <p:grpSpPr>
          <a:xfrm>
            <a:off x="2128761" y="3757737"/>
            <a:ext cx="222474" cy="222474"/>
            <a:chOff x="736650" y="748700"/>
            <a:chExt cx="905100" cy="905100"/>
          </a:xfrm>
        </p:grpSpPr>
        <p:sp>
          <p:nvSpPr>
            <p:cNvPr id="998" name="Google Shape;998;p89"/>
            <p:cNvSpPr/>
            <p:nvPr/>
          </p:nvSpPr>
          <p:spPr>
            <a:xfrm>
              <a:off x="736650" y="748700"/>
              <a:ext cx="905100" cy="905100"/>
            </a:xfrm>
            <a:prstGeom prst="ellipse">
              <a:avLst/>
            </a:prstGeom>
            <a:solidFill>
              <a:srgbClr val="FF99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99" name="Google Shape;999;p89"/>
            <p:cNvPicPr preferRelativeResize="0"/>
            <p:nvPr/>
          </p:nvPicPr>
          <p:blipFill rotWithShape="1">
            <a:blip r:embed="rId7">
              <a:alphaModFix/>
            </a:blip>
            <a:srcRect b="11041" l="9069" r="9662" t="34079"/>
            <a:stretch/>
          </p:blipFill>
          <p:spPr>
            <a:xfrm>
              <a:off x="865800" y="951562"/>
              <a:ext cx="646799" cy="499376"/>
            </a:xfrm>
            <a:prstGeom prst="rect">
              <a:avLst/>
            </a:prstGeom>
            <a:noFill/>
            <a:ln>
              <a:noFill/>
            </a:ln>
          </p:spPr>
        </p:pic>
      </p:grpSp>
      <p:grpSp>
        <p:nvGrpSpPr>
          <p:cNvPr id="1000" name="Google Shape;1000;p89"/>
          <p:cNvGrpSpPr/>
          <p:nvPr/>
        </p:nvGrpSpPr>
        <p:grpSpPr>
          <a:xfrm>
            <a:off x="3117361" y="3443011"/>
            <a:ext cx="222474" cy="222474"/>
            <a:chOff x="736650" y="748700"/>
            <a:chExt cx="905100" cy="905100"/>
          </a:xfrm>
        </p:grpSpPr>
        <p:sp>
          <p:nvSpPr>
            <p:cNvPr id="1001" name="Google Shape;1001;p89"/>
            <p:cNvSpPr/>
            <p:nvPr/>
          </p:nvSpPr>
          <p:spPr>
            <a:xfrm>
              <a:off x="736650" y="748700"/>
              <a:ext cx="905100" cy="905100"/>
            </a:xfrm>
            <a:prstGeom prst="ellipse">
              <a:avLst/>
            </a:prstGeom>
            <a:solidFill>
              <a:srgbClr val="FF99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02" name="Google Shape;1002;p89"/>
            <p:cNvPicPr preferRelativeResize="0"/>
            <p:nvPr/>
          </p:nvPicPr>
          <p:blipFill rotWithShape="1">
            <a:blip r:embed="rId7">
              <a:alphaModFix/>
            </a:blip>
            <a:srcRect b="11041" l="9069" r="9662" t="34079"/>
            <a:stretch/>
          </p:blipFill>
          <p:spPr>
            <a:xfrm>
              <a:off x="865800" y="951562"/>
              <a:ext cx="646799" cy="499376"/>
            </a:xfrm>
            <a:prstGeom prst="rect">
              <a:avLst/>
            </a:prstGeom>
            <a:noFill/>
            <a:ln>
              <a:noFill/>
            </a:ln>
          </p:spPr>
        </p:pic>
      </p:grpSp>
      <p:grpSp>
        <p:nvGrpSpPr>
          <p:cNvPr id="1003" name="Google Shape;1003;p89"/>
          <p:cNvGrpSpPr/>
          <p:nvPr/>
        </p:nvGrpSpPr>
        <p:grpSpPr>
          <a:xfrm>
            <a:off x="3117361" y="3751612"/>
            <a:ext cx="222474" cy="222474"/>
            <a:chOff x="736650" y="748700"/>
            <a:chExt cx="905100" cy="905100"/>
          </a:xfrm>
        </p:grpSpPr>
        <p:sp>
          <p:nvSpPr>
            <p:cNvPr id="1004" name="Google Shape;1004;p89"/>
            <p:cNvSpPr/>
            <p:nvPr/>
          </p:nvSpPr>
          <p:spPr>
            <a:xfrm>
              <a:off x="736650" y="748700"/>
              <a:ext cx="905100" cy="905100"/>
            </a:xfrm>
            <a:prstGeom prst="ellipse">
              <a:avLst/>
            </a:prstGeom>
            <a:solidFill>
              <a:srgbClr val="FF99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05" name="Google Shape;1005;p89"/>
            <p:cNvPicPr preferRelativeResize="0"/>
            <p:nvPr/>
          </p:nvPicPr>
          <p:blipFill rotWithShape="1">
            <a:blip r:embed="rId7">
              <a:alphaModFix/>
            </a:blip>
            <a:srcRect b="11041" l="9069" r="9662" t="34079"/>
            <a:stretch/>
          </p:blipFill>
          <p:spPr>
            <a:xfrm>
              <a:off x="865800" y="951562"/>
              <a:ext cx="646799" cy="499376"/>
            </a:xfrm>
            <a:prstGeom prst="rect">
              <a:avLst/>
            </a:prstGeom>
            <a:noFill/>
            <a:ln>
              <a:noFill/>
            </a:ln>
          </p:spPr>
        </p:pic>
      </p:grpSp>
      <p:grpSp>
        <p:nvGrpSpPr>
          <p:cNvPr id="1006" name="Google Shape;1006;p89"/>
          <p:cNvGrpSpPr/>
          <p:nvPr/>
        </p:nvGrpSpPr>
        <p:grpSpPr>
          <a:xfrm>
            <a:off x="3117361" y="4060212"/>
            <a:ext cx="222474" cy="222474"/>
            <a:chOff x="736650" y="748700"/>
            <a:chExt cx="905100" cy="905100"/>
          </a:xfrm>
        </p:grpSpPr>
        <p:sp>
          <p:nvSpPr>
            <p:cNvPr id="1007" name="Google Shape;1007;p89"/>
            <p:cNvSpPr/>
            <p:nvPr/>
          </p:nvSpPr>
          <p:spPr>
            <a:xfrm>
              <a:off x="736650" y="748700"/>
              <a:ext cx="905100" cy="905100"/>
            </a:xfrm>
            <a:prstGeom prst="ellipse">
              <a:avLst/>
            </a:prstGeom>
            <a:solidFill>
              <a:srgbClr val="FF99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08" name="Google Shape;1008;p89"/>
            <p:cNvPicPr preferRelativeResize="0"/>
            <p:nvPr/>
          </p:nvPicPr>
          <p:blipFill rotWithShape="1">
            <a:blip r:embed="rId7">
              <a:alphaModFix/>
            </a:blip>
            <a:srcRect b="11041" l="9069" r="9662" t="34079"/>
            <a:stretch/>
          </p:blipFill>
          <p:spPr>
            <a:xfrm>
              <a:off x="865800" y="951562"/>
              <a:ext cx="646799" cy="499376"/>
            </a:xfrm>
            <a:prstGeom prst="rect">
              <a:avLst/>
            </a:prstGeom>
            <a:noFill/>
            <a:ln>
              <a:noFill/>
            </a:ln>
          </p:spPr>
        </p:pic>
      </p:grpSp>
      <p:cxnSp>
        <p:nvCxnSpPr>
          <p:cNvPr id="1009" name="Google Shape;1009;p89"/>
          <p:cNvCxnSpPr>
            <a:endCxn id="1010" idx="3"/>
          </p:cNvCxnSpPr>
          <p:nvPr/>
        </p:nvCxnSpPr>
        <p:spPr>
          <a:xfrm rot="10800000">
            <a:off x="2779602" y="2491112"/>
            <a:ext cx="3290400" cy="83400"/>
          </a:xfrm>
          <a:prstGeom prst="straightConnector1">
            <a:avLst/>
          </a:prstGeom>
          <a:noFill/>
          <a:ln cap="flat" cmpd="sng" w="19050">
            <a:solidFill>
              <a:srgbClr val="FFFFFF"/>
            </a:solidFill>
            <a:prstDash val="solid"/>
            <a:round/>
            <a:headEnd len="med" w="med" type="none"/>
            <a:tailEnd len="med" w="med" type="triangle"/>
          </a:ln>
        </p:spPr>
      </p:cxnSp>
      <p:sp>
        <p:nvSpPr>
          <p:cNvPr id="1011" name="Google Shape;1011;p89"/>
          <p:cNvSpPr txBox="1"/>
          <p:nvPr/>
        </p:nvSpPr>
        <p:spPr>
          <a:xfrm>
            <a:off x="4286391" y="2167242"/>
            <a:ext cx="2856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it">
                <a:solidFill>
                  <a:srgbClr val="00FF00"/>
                </a:solidFill>
                <a:latin typeface="Montserrat"/>
                <a:ea typeface="Montserrat"/>
                <a:cs typeface="Montserrat"/>
                <a:sym typeface="Montserrat"/>
              </a:rPr>
              <a:t>$</a:t>
            </a:r>
            <a:endParaRPr b="1">
              <a:solidFill>
                <a:srgbClr val="00FF00"/>
              </a:solidFill>
              <a:latin typeface="Montserrat"/>
              <a:ea typeface="Montserrat"/>
              <a:cs typeface="Montserrat"/>
              <a:sym typeface="Montserrat"/>
            </a:endParaRPr>
          </a:p>
        </p:txBody>
      </p:sp>
      <p:grpSp>
        <p:nvGrpSpPr>
          <p:cNvPr id="1012" name="Google Shape;1012;p89"/>
          <p:cNvGrpSpPr/>
          <p:nvPr/>
        </p:nvGrpSpPr>
        <p:grpSpPr>
          <a:xfrm>
            <a:off x="487149" y="1662086"/>
            <a:ext cx="222474" cy="222474"/>
            <a:chOff x="736650" y="748700"/>
            <a:chExt cx="905100" cy="905100"/>
          </a:xfrm>
        </p:grpSpPr>
        <p:sp>
          <p:nvSpPr>
            <p:cNvPr id="1013" name="Google Shape;1013;p89"/>
            <p:cNvSpPr/>
            <p:nvPr/>
          </p:nvSpPr>
          <p:spPr>
            <a:xfrm>
              <a:off x="736650" y="748700"/>
              <a:ext cx="905100" cy="905100"/>
            </a:xfrm>
            <a:prstGeom prst="ellipse">
              <a:avLst/>
            </a:prstGeom>
            <a:solidFill>
              <a:srgbClr val="FF99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14" name="Google Shape;1014;p89"/>
            <p:cNvPicPr preferRelativeResize="0"/>
            <p:nvPr/>
          </p:nvPicPr>
          <p:blipFill rotWithShape="1">
            <a:blip r:embed="rId7">
              <a:alphaModFix/>
            </a:blip>
            <a:srcRect b="11041" l="9069" r="9662" t="34079"/>
            <a:stretch/>
          </p:blipFill>
          <p:spPr>
            <a:xfrm>
              <a:off x="865800" y="951562"/>
              <a:ext cx="646799" cy="499376"/>
            </a:xfrm>
            <a:prstGeom prst="rect">
              <a:avLst/>
            </a:prstGeom>
            <a:noFill/>
            <a:ln>
              <a:noFill/>
            </a:ln>
          </p:spPr>
        </p:pic>
      </p:grpSp>
      <p:pic>
        <p:nvPicPr>
          <p:cNvPr id="1010" name="Google Shape;1010;p89"/>
          <p:cNvPicPr preferRelativeResize="0"/>
          <p:nvPr/>
        </p:nvPicPr>
        <p:blipFill>
          <a:blip r:embed="rId8">
            <a:alphaModFix/>
          </a:blip>
          <a:stretch>
            <a:fillRect/>
          </a:stretch>
        </p:blipFill>
        <p:spPr>
          <a:xfrm>
            <a:off x="1780427" y="1991514"/>
            <a:ext cx="999175" cy="999196"/>
          </a:xfrm>
          <a:prstGeom prst="rect">
            <a:avLst/>
          </a:prstGeom>
          <a:noFill/>
          <a:ln>
            <a:noFill/>
          </a:ln>
        </p:spPr>
      </p:pic>
      <p:pic>
        <p:nvPicPr>
          <p:cNvPr id="1015" name="Google Shape;1015;p89"/>
          <p:cNvPicPr preferRelativeResize="0"/>
          <p:nvPr/>
        </p:nvPicPr>
        <p:blipFill rotWithShape="1">
          <a:blip r:embed="rId9">
            <a:alphaModFix/>
          </a:blip>
          <a:srcRect b="17820" l="52985" r="0" t="15486"/>
          <a:stretch/>
        </p:blipFill>
        <p:spPr>
          <a:xfrm>
            <a:off x="1956612" y="1488837"/>
            <a:ext cx="646800" cy="568950"/>
          </a:xfrm>
          <a:prstGeom prst="rect">
            <a:avLst/>
          </a:prstGeom>
          <a:noFill/>
          <a:ln>
            <a:noFill/>
          </a:ln>
        </p:spPr>
      </p:pic>
      <p:cxnSp>
        <p:nvCxnSpPr>
          <p:cNvPr id="1016" name="Google Shape;1016;p89"/>
          <p:cNvCxnSpPr/>
          <p:nvPr/>
        </p:nvCxnSpPr>
        <p:spPr>
          <a:xfrm rot="10800000">
            <a:off x="1339427" y="2185712"/>
            <a:ext cx="364800" cy="229200"/>
          </a:xfrm>
          <a:prstGeom prst="straightConnector1">
            <a:avLst/>
          </a:prstGeom>
          <a:noFill/>
          <a:ln cap="flat" cmpd="sng" w="19050">
            <a:solidFill>
              <a:schemeClr val="lt1"/>
            </a:solidFill>
            <a:prstDash val="solid"/>
            <a:round/>
            <a:headEnd len="med" w="med" type="none"/>
            <a:tailEnd len="med" w="med" type="triangle"/>
          </a:ln>
        </p:spPr>
      </p:cxnSp>
      <p:cxnSp>
        <p:nvCxnSpPr>
          <p:cNvPr id="1017" name="Google Shape;1017;p89"/>
          <p:cNvCxnSpPr/>
          <p:nvPr/>
        </p:nvCxnSpPr>
        <p:spPr>
          <a:xfrm flipH="1">
            <a:off x="1431361" y="2832828"/>
            <a:ext cx="345300" cy="230100"/>
          </a:xfrm>
          <a:prstGeom prst="straightConnector1">
            <a:avLst/>
          </a:prstGeom>
          <a:noFill/>
          <a:ln cap="flat" cmpd="sng" w="19050">
            <a:solidFill>
              <a:schemeClr val="lt1"/>
            </a:solidFill>
            <a:prstDash val="solid"/>
            <a:round/>
            <a:headEnd len="med" w="med" type="none"/>
            <a:tailEnd len="med" w="med" type="triangle"/>
          </a:ln>
        </p:spPr>
      </p:cxnSp>
      <p:cxnSp>
        <p:nvCxnSpPr>
          <p:cNvPr id="1018" name="Google Shape;1018;p89"/>
          <p:cNvCxnSpPr/>
          <p:nvPr/>
        </p:nvCxnSpPr>
        <p:spPr>
          <a:xfrm flipH="1">
            <a:off x="2240114" y="2914510"/>
            <a:ext cx="39900" cy="442800"/>
          </a:xfrm>
          <a:prstGeom prst="straightConnector1">
            <a:avLst/>
          </a:prstGeom>
          <a:noFill/>
          <a:ln cap="flat" cmpd="sng" w="19050">
            <a:solidFill>
              <a:schemeClr val="lt1"/>
            </a:solidFill>
            <a:prstDash val="solid"/>
            <a:round/>
            <a:headEnd len="med" w="med" type="none"/>
            <a:tailEnd len="med" w="med" type="triangle"/>
          </a:ln>
        </p:spPr>
      </p:cxnSp>
      <p:cxnSp>
        <p:nvCxnSpPr>
          <p:cNvPr id="1019" name="Google Shape;1019;p89"/>
          <p:cNvCxnSpPr/>
          <p:nvPr/>
        </p:nvCxnSpPr>
        <p:spPr>
          <a:xfrm>
            <a:off x="2700108" y="2901797"/>
            <a:ext cx="264600" cy="264900"/>
          </a:xfrm>
          <a:prstGeom prst="straightConnector1">
            <a:avLst/>
          </a:prstGeom>
          <a:noFill/>
          <a:ln cap="flat" cmpd="sng" w="19050">
            <a:solidFill>
              <a:schemeClr val="lt1"/>
            </a:solidFill>
            <a:prstDash val="solid"/>
            <a:round/>
            <a:headEnd len="med" w="med" type="none"/>
            <a:tailEnd len="med" w="med" type="triangle"/>
          </a:ln>
        </p:spPr>
      </p:cxnSp>
      <p:sp>
        <p:nvSpPr>
          <p:cNvPr id="1020" name="Google Shape;1020;p89"/>
          <p:cNvSpPr txBox="1"/>
          <p:nvPr/>
        </p:nvSpPr>
        <p:spPr>
          <a:xfrm>
            <a:off x="0" y="4436000"/>
            <a:ext cx="8750400" cy="7389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rgbClr val="FFFFFF"/>
              </a:buClr>
              <a:buSzPts val="1200"/>
              <a:buFont typeface="Montserrat"/>
              <a:buChar char="●"/>
            </a:pPr>
            <a:r>
              <a:rPr lang="it" sz="1200">
                <a:solidFill>
                  <a:srgbClr val="FFFFFF"/>
                </a:solidFill>
                <a:latin typeface="Montserrat"/>
                <a:ea typeface="Montserrat"/>
                <a:cs typeface="Montserrat"/>
                <a:sym typeface="Montserrat"/>
              </a:rPr>
              <a:t>DIVIDEND contract does not require consensus, ERC20s ownership allows anyone to pull dividends from the Dividend Wallet. Dividend Tokens are freely transferable. Later on, off chain Consensus systems can be implemented on the token itself (e.g. Snapshot.org)</a:t>
            </a:r>
            <a:endParaRPr sz="1200">
              <a:solidFill>
                <a:srgbClr val="FFFFFF"/>
              </a:solidFill>
              <a:latin typeface="Montserrat"/>
              <a:ea typeface="Montserrat"/>
              <a:cs typeface="Montserrat"/>
              <a:sym typeface="Montserrat"/>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4" name="Shape 1024"/>
        <p:cNvGrpSpPr/>
        <p:nvPr/>
      </p:nvGrpSpPr>
      <p:grpSpPr>
        <a:xfrm>
          <a:off x="0" y="0"/>
          <a:ext cx="0" cy="0"/>
          <a:chOff x="0" y="0"/>
          <a:chExt cx="0" cy="0"/>
        </a:xfrm>
      </p:grpSpPr>
      <p:sp>
        <p:nvSpPr>
          <p:cNvPr id="1025" name="Google Shape;1025;p90"/>
          <p:cNvSpPr txBox="1"/>
          <p:nvPr>
            <p:ph type="title"/>
          </p:nvPr>
        </p:nvSpPr>
        <p:spPr>
          <a:xfrm>
            <a:off x="311700" y="206900"/>
            <a:ext cx="8520600" cy="65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4</a:t>
            </a:r>
            <a:r>
              <a:rPr lang="it">
                <a:solidFill>
                  <a:srgbClr val="FFFFFF"/>
                </a:solidFill>
                <a:latin typeface="Montserrat"/>
                <a:ea typeface="Montserrat"/>
                <a:cs typeface="Montserrat"/>
                <a:sym typeface="Montserrat"/>
              </a:rPr>
              <a:t>) DAO + DIVIDEND (DAO reader)</a:t>
            </a:r>
            <a:endParaRPr>
              <a:solidFill>
                <a:srgbClr val="FFFFFF"/>
              </a:solidFill>
              <a:latin typeface="Montserrat"/>
              <a:ea typeface="Montserrat"/>
              <a:cs typeface="Montserrat"/>
              <a:sym typeface="Montserrat"/>
            </a:endParaRPr>
          </a:p>
        </p:txBody>
      </p:sp>
      <p:pic>
        <p:nvPicPr>
          <p:cNvPr id="1026" name="Google Shape;1026;p90"/>
          <p:cNvPicPr preferRelativeResize="0"/>
          <p:nvPr/>
        </p:nvPicPr>
        <p:blipFill rotWithShape="1">
          <a:blip r:embed="rId3">
            <a:alphaModFix/>
          </a:blip>
          <a:srcRect b="9513" l="14193" r="15988" t="14683"/>
          <a:stretch/>
        </p:blipFill>
        <p:spPr>
          <a:xfrm>
            <a:off x="6957025" y="996893"/>
            <a:ext cx="1420775" cy="1542606"/>
          </a:xfrm>
          <a:prstGeom prst="rect">
            <a:avLst/>
          </a:prstGeom>
          <a:noFill/>
          <a:ln>
            <a:noFill/>
          </a:ln>
        </p:spPr>
      </p:pic>
      <p:pic>
        <p:nvPicPr>
          <p:cNvPr id="1027" name="Google Shape;1027;p90"/>
          <p:cNvPicPr preferRelativeResize="0"/>
          <p:nvPr/>
        </p:nvPicPr>
        <p:blipFill>
          <a:blip r:embed="rId4">
            <a:alphaModFix/>
          </a:blip>
          <a:stretch>
            <a:fillRect/>
          </a:stretch>
        </p:blipFill>
        <p:spPr>
          <a:xfrm>
            <a:off x="6071820" y="1400400"/>
            <a:ext cx="735600" cy="735586"/>
          </a:xfrm>
          <a:prstGeom prst="rect">
            <a:avLst/>
          </a:prstGeom>
          <a:noFill/>
          <a:ln>
            <a:noFill/>
          </a:ln>
        </p:spPr>
      </p:pic>
      <p:sp>
        <p:nvSpPr>
          <p:cNvPr id="1028" name="Google Shape;1028;p90"/>
          <p:cNvSpPr txBox="1"/>
          <p:nvPr>
            <p:ph type="title"/>
          </p:nvPr>
        </p:nvSpPr>
        <p:spPr>
          <a:xfrm>
            <a:off x="5067900" y="906400"/>
            <a:ext cx="4076100" cy="65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sz="1800">
                <a:solidFill>
                  <a:srgbClr val="FFFFFF"/>
                </a:solidFill>
                <a:latin typeface="Montserrat"/>
                <a:ea typeface="Montserrat"/>
                <a:cs typeface="Montserrat"/>
                <a:sym typeface="Montserrat"/>
              </a:rPr>
              <a:t>NFT DAPP STOREFRONT</a:t>
            </a:r>
            <a:endParaRPr sz="1800">
              <a:solidFill>
                <a:srgbClr val="FFFFFF"/>
              </a:solidFill>
              <a:latin typeface="Montserrat"/>
              <a:ea typeface="Montserrat"/>
              <a:cs typeface="Montserrat"/>
              <a:sym typeface="Montserrat"/>
            </a:endParaRPr>
          </a:p>
        </p:txBody>
      </p:sp>
      <p:pic>
        <p:nvPicPr>
          <p:cNvPr id="1029" name="Google Shape;1029;p90"/>
          <p:cNvPicPr preferRelativeResize="0"/>
          <p:nvPr/>
        </p:nvPicPr>
        <p:blipFill>
          <a:blip r:embed="rId5">
            <a:alphaModFix/>
          </a:blip>
          <a:stretch>
            <a:fillRect/>
          </a:stretch>
        </p:blipFill>
        <p:spPr>
          <a:xfrm>
            <a:off x="6807426" y="2643653"/>
            <a:ext cx="735600" cy="735622"/>
          </a:xfrm>
          <a:prstGeom prst="rect">
            <a:avLst/>
          </a:prstGeom>
          <a:noFill/>
          <a:ln>
            <a:noFill/>
          </a:ln>
        </p:spPr>
      </p:pic>
      <p:sp>
        <p:nvSpPr>
          <p:cNvPr id="1030" name="Google Shape;1030;p90"/>
          <p:cNvSpPr txBox="1"/>
          <p:nvPr>
            <p:ph type="title"/>
          </p:nvPr>
        </p:nvSpPr>
        <p:spPr>
          <a:xfrm>
            <a:off x="5067888" y="3379275"/>
            <a:ext cx="4076100" cy="65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sz="1800">
                <a:solidFill>
                  <a:srgbClr val="FFFFFF"/>
                </a:solidFill>
                <a:latin typeface="Montserrat"/>
                <a:ea typeface="Montserrat"/>
                <a:cs typeface="Montserrat"/>
                <a:sym typeface="Montserrat"/>
              </a:rPr>
              <a:t>NFT CROWDSALE</a:t>
            </a:r>
            <a:endParaRPr sz="1800">
              <a:solidFill>
                <a:srgbClr val="FFFFFF"/>
              </a:solidFill>
              <a:latin typeface="Montserrat"/>
              <a:ea typeface="Montserrat"/>
              <a:cs typeface="Montserrat"/>
              <a:sym typeface="Montserrat"/>
            </a:endParaRPr>
          </a:p>
        </p:txBody>
      </p:sp>
      <p:sp>
        <p:nvSpPr>
          <p:cNvPr id="1031" name="Google Shape;1031;p90"/>
          <p:cNvSpPr txBox="1"/>
          <p:nvPr/>
        </p:nvSpPr>
        <p:spPr>
          <a:xfrm>
            <a:off x="0" y="4512200"/>
            <a:ext cx="8750400" cy="5541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rgbClr val="FFFFFF"/>
              </a:buClr>
              <a:buSzPts val="1200"/>
              <a:buFont typeface="Montserrat"/>
              <a:buChar char="●"/>
            </a:pPr>
            <a:r>
              <a:rPr lang="it" sz="1200">
                <a:solidFill>
                  <a:srgbClr val="FFFFFF"/>
                </a:solidFill>
                <a:latin typeface="Montserrat"/>
                <a:ea typeface="Montserrat"/>
                <a:cs typeface="Montserrat"/>
                <a:sym typeface="Montserrat"/>
              </a:rPr>
              <a:t>READER </a:t>
            </a:r>
            <a:r>
              <a:rPr lang="it" sz="1200">
                <a:solidFill>
                  <a:srgbClr val="FFFFFF"/>
                </a:solidFill>
                <a:latin typeface="Montserrat"/>
                <a:ea typeface="Montserrat"/>
                <a:cs typeface="Montserrat"/>
                <a:sym typeface="Montserrat"/>
              </a:rPr>
              <a:t>DIVIDEND contract reads the DAO token shares, it mints no extra tokens and allows DAO members to pull their dividends without need for consensus and voting</a:t>
            </a:r>
            <a:endParaRPr sz="1200">
              <a:solidFill>
                <a:srgbClr val="FFFFFF"/>
              </a:solidFill>
              <a:latin typeface="Montserrat"/>
              <a:ea typeface="Montserrat"/>
              <a:cs typeface="Montserrat"/>
              <a:sym typeface="Montserrat"/>
            </a:endParaRPr>
          </a:p>
        </p:txBody>
      </p:sp>
      <p:pic>
        <p:nvPicPr>
          <p:cNvPr id="1032" name="Google Shape;1032;p90"/>
          <p:cNvPicPr preferRelativeResize="0"/>
          <p:nvPr/>
        </p:nvPicPr>
        <p:blipFill>
          <a:blip r:embed="rId6">
            <a:alphaModFix/>
          </a:blip>
          <a:stretch>
            <a:fillRect/>
          </a:stretch>
        </p:blipFill>
        <p:spPr>
          <a:xfrm>
            <a:off x="1001802" y="2199927"/>
            <a:ext cx="999175" cy="999196"/>
          </a:xfrm>
          <a:prstGeom prst="rect">
            <a:avLst/>
          </a:prstGeom>
          <a:noFill/>
          <a:ln>
            <a:noFill/>
          </a:ln>
        </p:spPr>
      </p:pic>
      <p:pic>
        <p:nvPicPr>
          <p:cNvPr id="1033" name="Google Shape;1033;p90"/>
          <p:cNvPicPr preferRelativeResize="0"/>
          <p:nvPr/>
        </p:nvPicPr>
        <p:blipFill>
          <a:blip r:embed="rId7">
            <a:alphaModFix/>
          </a:blip>
          <a:stretch>
            <a:fillRect/>
          </a:stretch>
        </p:blipFill>
        <p:spPr>
          <a:xfrm>
            <a:off x="871085" y="2158375"/>
            <a:ext cx="222455" cy="238138"/>
          </a:xfrm>
          <a:prstGeom prst="rect">
            <a:avLst/>
          </a:prstGeom>
          <a:noFill/>
          <a:ln>
            <a:noFill/>
          </a:ln>
        </p:spPr>
      </p:pic>
      <p:pic>
        <p:nvPicPr>
          <p:cNvPr id="1034" name="Google Shape;1034;p90"/>
          <p:cNvPicPr preferRelativeResize="0"/>
          <p:nvPr/>
        </p:nvPicPr>
        <p:blipFill>
          <a:blip r:embed="rId7">
            <a:alphaModFix/>
          </a:blip>
          <a:stretch>
            <a:fillRect/>
          </a:stretch>
        </p:blipFill>
        <p:spPr>
          <a:xfrm>
            <a:off x="779486" y="2550830"/>
            <a:ext cx="222455" cy="238138"/>
          </a:xfrm>
          <a:prstGeom prst="rect">
            <a:avLst/>
          </a:prstGeom>
          <a:noFill/>
          <a:ln>
            <a:noFill/>
          </a:ln>
        </p:spPr>
      </p:pic>
      <p:pic>
        <p:nvPicPr>
          <p:cNvPr id="1035" name="Google Shape;1035;p90"/>
          <p:cNvPicPr preferRelativeResize="0"/>
          <p:nvPr/>
        </p:nvPicPr>
        <p:blipFill>
          <a:blip r:embed="rId7">
            <a:alphaModFix/>
          </a:blip>
          <a:stretch>
            <a:fillRect/>
          </a:stretch>
        </p:blipFill>
        <p:spPr>
          <a:xfrm>
            <a:off x="871083" y="3141128"/>
            <a:ext cx="222455" cy="238138"/>
          </a:xfrm>
          <a:prstGeom prst="rect">
            <a:avLst/>
          </a:prstGeom>
          <a:noFill/>
          <a:ln>
            <a:noFill/>
          </a:ln>
        </p:spPr>
      </p:pic>
      <p:pic>
        <p:nvPicPr>
          <p:cNvPr id="1036" name="Google Shape;1036;p90"/>
          <p:cNvPicPr preferRelativeResize="0"/>
          <p:nvPr/>
        </p:nvPicPr>
        <p:blipFill>
          <a:blip r:embed="rId7">
            <a:alphaModFix/>
          </a:blip>
          <a:stretch>
            <a:fillRect/>
          </a:stretch>
        </p:blipFill>
        <p:spPr>
          <a:xfrm>
            <a:off x="2185748" y="3084562"/>
            <a:ext cx="222455" cy="238138"/>
          </a:xfrm>
          <a:prstGeom prst="rect">
            <a:avLst/>
          </a:prstGeom>
          <a:noFill/>
          <a:ln>
            <a:noFill/>
          </a:ln>
        </p:spPr>
      </p:pic>
      <p:pic>
        <p:nvPicPr>
          <p:cNvPr id="1037" name="Google Shape;1037;p90"/>
          <p:cNvPicPr preferRelativeResize="0"/>
          <p:nvPr/>
        </p:nvPicPr>
        <p:blipFill>
          <a:blip r:embed="rId7">
            <a:alphaModFix/>
          </a:blip>
          <a:stretch>
            <a:fillRect/>
          </a:stretch>
        </p:blipFill>
        <p:spPr>
          <a:xfrm>
            <a:off x="2267778" y="2224037"/>
            <a:ext cx="222455" cy="238138"/>
          </a:xfrm>
          <a:prstGeom prst="rect">
            <a:avLst/>
          </a:prstGeom>
          <a:noFill/>
          <a:ln>
            <a:noFill/>
          </a:ln>
        </p:spPr>
      </p:pic>
      <p:sp>
        <p:nvSpPr>
          <p:cNvPr id="1038" name="Google Shape;1038;p90"/>
          <p:cNvSpPr txBox="1"/>
          <p:nvPr>
            <p:ph type="title"/>
          </p:nvPr>
        </p:nvSpPr>
        <p:spPr>
          <a:xfrm>
            <a:off x="386218" y="1111250"/>
            <a:ext cx="1917600" cy="65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sz="1800">
                <a:solidFill>
                  <a:srgbClr val="FFFFFF"/>
                </a:solidFill>
                <a:latin typeface="Montserrat"/>
                <a:ea typeface="Montserrat"/>
                <a:cs typeface="Montserrat"/>
                <a:sym typeface="Montserrat"/>
              </a:rPr>
              <a:t>DAO</a:t>
            </a:r>
            <a:endParaRPr sz="1800">
              <a:solidFill>
                <a:srgbClr val="FFFFFF"/>
              </a:solidFill>
              <a:latin typeface="Montserrat"/>
              <a:ea typeface="Montserrat"/>
              <a:cs typeface="Montserrat"/>
              <a:sym typeface="Montserrat"/>
            </a:endParaRPr>
          </a:p>
        </p:txBody>
      </p:sp>
      <p:pic>
        <p:nvPicPr>
          <p:cNvPr id="1039" name="Google Shape;1039;p90"/>
          <p:cNvPicPr preferRelativeResize="0"/>
          <p:nvPr/>
        </p:nvPicPr>
        <p:blipFill rotWithShape="1">
          <a:blip r:embed="rId8">
            <a:alphaModFix/>
          </a:blip>
          <a:srcRect b="17820" l="52985" r="0" t="15486"/>
          <a:stretch/>
        </p:blipFill>
        <p:spPr>
          <a:xfrm>
            <a:off x="1177987" y="1607550"/>
            <a:ext cx="646800" cy="568950"/>
          </a:xfrm>
          <a:prstGeom prst="rect">
            <a:avLst/>
          </a:prstGeom>
          <a:noFill/>
          <a:ln>
            <a:noFill/>
          </a:ln>
        </p:spPr>
      </p:pic>
      <p:grpSp>
        <p:nvGrpSpPr>
          <p:cNvPr id="1040" name="Google Shape;1040;p90"/>
          <p:cNvGrpSpPr/>
          <p:nvPr/>
        </p:nvGrpSpPr>
        <p:grpSpPr>
          <a:xfrm>
            <a:off x="556999" y="2166212"/>
            <a:ext cx="222474" cy="222474"/>
            <a:chOff x="736650" y="748700"/>
            <a:chExt cx="905100" cy="905100"/>
          </a:xfrm>
        </p:grpSpPr>
        <p:sp>
          <p:nvSpPr>
            <p:cNvPr id="1041" name="Google Shape;1041;p90"/>
            <p:cNvSpPr/>
            <p:nvPr/>
          </p:nvSpPr>
          <p:spPr>
            <a:xfrm>
              <a:off x="736650" y="748700"/>
              <a:ext cx="905100" cy="905100"/>
            </a:xfrm>
            <a:prstGeom prst="ellipse">
              <a:avLst/>
            </a:prstGeom>
            <a:solidFill>
              <a:srgbClr val="FF99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42" name="Google Shape;1042;p90"/>
            <p:cNvPicPr preferRelativeResize="0"/>
            <p:nvPr/>
          </p:nvPicPr>
          <p:blipFill rotWithShape="1">
            <a:blip r:embed="rId9">
              <a:alphaModFix/>
            </a:blip>
            <a:srcRect b="11041" l="9069" r="9662" t="34079"/>
            <a:stretch/>
          </p:blipFill>
          <p:spPr>
            <a:xfrm>
              <a:off x="865800" y="951562"/>
              <a:ext cx="646799" cy="499376"/>
            </a:xfrm>
            <a:prstGeom prst="rect">
              <a:avLst/>
            </a:prstGeom>
            <a:noFill/>
            <a:ln>
              <a:noFill/>
            </a:ln>
          </p:spPr>
        </p:pic>
      </p:grpSp>
      <p:grpSp>
        <p:nvGrpSpPr>
          <p:cNvPr id="1043" name="Google Shape;1043;p90"/>
          <p:cNvGrpSpPr/>
          <p:nvPr/>
        </p:nvGrpSpPr>
        <p:grpSpPr>
          <a:xfrm>
            <a:off x="1777014" y="1167967"/>
            <a:ext cx="285559" cy="285559"/>
            <a:chOff x="736650" y="748700"/>
            <a:chExt cx="905100" cy="905100"/>
          </a:xfrm>
        </p:grpSpPr>
        <p:sp>
          <p:nvSpPr>
            <p:cNvPr id="1044" name="Google Shape;1044;p90"/>
            <p:cNvSpPr/>
            <p:nvPr/>
          </p:nvSpPr>
          <p:spPr>
            <a:xfrm>
              <a:off x="736650" y="748700"/>
              <a:ext cx="905100" cy="905100"/>
            </a:xfrm>
            <a:prstGeom prst="ellipse">
              <a:avLst/>
            </a:prstGeom>
            <a:solidFill>
              <a:srgbClr val="FF99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45" name="Google Shape;1045;p90"/>
            <p:cNvPicPr preferRelativeResize="0"/>
            <p:nvPr/>
          </p:nvPicPr>
          <p:blipFill rotWithShape="1">
            <a:blip r:embed="rId9">
              <a:alphaModFix/>
            </a:blip>
            <a:srcRect b="11041" l="9069" r="9662" t="34079"/>
            <a:stretch/>
          </p:blipFill>
          <p:spPr>
            <a:xfrm>
              <a:off x="865800" y="951562"/>
              <a:ext cx="646799" cy="499376"/>
            </a:xfrm>
            <a:prstGeom prst="rect">
              <a:avLst/>
            </a:prstGeom>
            <a:noFill/>
            <a:ln>
              <a:noFill/>
            </a:ln>
          </p:spPr>
        </p:pic>
      </p:grpSp>
      <p:grpSp>
        <p:nvGrpSpPr>
          <p:cNvPr id="1046" name="Google Shape;1046;p90"/>
          <p:cNvGrpSpPr/>
          <p:nvPr/>
        </p:nvGrpSpPr>
        <p:grpSpPr>
          <a:xfrm>
            <a:off x="480799" y="2547212"/>
            <a:ext cx="222474" cy="222474"/>
            <a:chOff x="736650" y="748700"/>
            <a:chExt cx="905100" cy="905100"/>
          </a:xfrm>
        </p:grpSpPr>
        <p:sp>
          <p:nvSpPr>
            <p:cNvPr id="1047" name="Google Shape;1047;p90"/>
            <p:cNvSpPr/>
            <p:nvPr/>
          </p:nvSpPr>
          <p:spPr>
            <a:xfrm>
              <a:off x="736650" y="748700"/>
              <a:ext cx="905100" cy="905100"/>
            </a:xfrm>
            <a:prstGeom prst="ellipse">
              <a:avLst/>
            </a:prstGeom>
            <a:solidFill>
              <a:srgbClr val="FF99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48" name="Google Shape;1048;p90"/>
            <p:cNvPicPr preferRelativeResize="0"/>
            <p:nvPr/>
          </p:nvPicPr>
          <p:blipFill rotWithShape="1">
            <a:blip r:embed="rId9">
              <a:alphaModFix/>
            </a:blip>
            <a:srcRect b="11041" l="9069" r="9662" t="34079"/>
            <a:stretch/>
          </p:blipFill>
          <p:spPr>
            <a:xfrm>
              <a:off x="865800" y="951562"/>
              <a:ext cx="646799" cy="499376"/>
            </a:xfrm>
            <a:prstGeom prst="rect">
              <a:avLst/>
            </a:prstGeom>
            <a:noFill/>
            <a:ln>
              <a:noFill/>
            </a:ln>
          </p:spPr>
        </p:pic>
      </p:grpSp>
      <p:grpSp>
        <p:nvGrpSpPr>
          <p:cNvPr id="1049" name="Google Shape;1049;p90"/>
          <p:cNvGrpSpPr/>
          <p:nvPr/>
        </p:nvGrpSpPr>
        <p:grpSpPr>
          <a:xfrm>
            <a:off x="556999" y="3080612"/>
            <a:ext cx="222474" cy="222474"/>
            <a:chOff x="736650" y="748700"/>
            <a:chExt cx="905100" cy="905100"/>
          </a:xfrm>
        </p:grpSpPr>
        <p:sp>
          <p:nvSpPr>
            <p:cNvPr id="1050" name="Google Shape;1050;p90"/>
            <p:cNvSpPr/>
            <p:nvPr/>
          </p:nvSpPr>
          <p:spPr>
            <a:xfrm>
              <a:off x="736650" y="748700"/>
              <a:ext cx="905100" cy="905100"/>
            </a:xfrm>
            <a:prstGeom prst="ellipse">
              <a:avLst/>
            </a:prstGeom>
            <a:solidFill>
              <a:srgbClr val="FF99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51" name="Google Shape;1051;p90"/>
            <p:cNvPicPr preferRelativeResize="0"/>
            <p:nvPr/>
          </p:nvPicPr>
          <p:blipFill rotWithShape="1">
            <a:blip r:embed="rId9">
              <a:alphaModFix/>
            </a:blip>
            <a:srcRect b="11041" l="9069" r="9662" t="34079"/>
            <a:stretch/>
          </p:blipFill>
          <p:spPr>
            <a:xfrm>
              <a:off x="865800" y="951562"/>
              <a:ext cx="646799" cy="499376"/>
            </a:xfrm>
            <a:prstGeom prst="rect">
              <a:avLst/>
            </a:prstGeom>
            <a:noFill/>
            <a:ln>
              <a:noFill/>
            </a:ln>
          </p:spPr>
        </p:pic>
      </p:grpSp>
      <p:grpSp>
        <p:nvGrpSpPr>
          <p:cNvPr id="1052" name="Google Shape;1052;p90"/>
          <p:cNvGrpSpPr/>
          <p:nvPr/>
        </p:nvGrpSpPr>
        <p:grpSpPr>
          <a:xfrm>
            <a:off x="1889974" y="3080612"/>
            <a:ext cx="222474" cy="222474"/>
            <a:chOff x="736650" y="748700"/>
            <a:chExt cx="905100" cy="905100"/>
          </a:xfrm>
        </p:grpSpPr>
        <p:sp>
          <p:nvSpPr>
            <p:cNvPr id="1053" name="Google Shape;1053;p90"/>
            <p:cNvSpPr/>
            <p:nvPr/>
          </p:nvSpPr>
          <p:spPr>
            <a:xfrm>
              <a:off x="736650" y="748700"/>
              <a:ext cx="905100" cy="905100"/>
            </a:xfrm>
            <a:prstGeom prst="ellipse">
              <a:avLst/>
            </a:prstGeom>
            <a:solidFill>
              <a:srgbClr val="FF99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54" name="Google Shape;1054;p90"/>
            <p:cNvPicPr preferRelativeResize="0"/>
            <p:nvPr/>
          </p:nvPicPr>
          <p:blipFill rotWithShape="1">
            <a:blip r:embed="rId9">
              <a:alphaModFix/>
            </a:blip>
            <a:srcRect b="11041" l="9069" r="9662" t="34079"/>
            <a:stretch/>
          </p:blipFill>
          <p:spPr>
            <a:xfrm>
              <a:off x="865800" y="951562"/>
              <a:ext cx="646799" cy="499376"/>
            </a:xfrm>
            <a:prstGeom prst="rect">
              <a:avLst/>
            </a:prstGeom>
            <a:noFill/>
            <a:ln>
              <a:noFill/>
            </a:ln>
          </p:spPr>
        </p:pic>
      </p:grpSp>
      <p:grpSp>
        <p:nvGrpSpPr>
          <p:cNvPr id="1055" name="Google Shape;1055;p90"/>
          <p:cNvGrpSpPr/>
          <p:nvPr/>
        </p:nvGrpSpPr>
        <p:grpSpPr>
          <a:xfrm>
            <a:off x="2000974" y="2231912"/>
            <a:ext cx="222474" cy="222474"/>
            <a:chOff x="736650" y="748700"/>
            <a:chExt cx="905100" cy="905100"/>
          </a:xfrm>
        </p:grpSpPr>
        <p:sp>
          <p:nvSpPr>
            <p:cNvPr id="1056" name="Google Shape;1056;p90"/>
            <p:cNvSpPr/>
            <p:nvPr/>
          </p:nvSpPr>
          <p:spPr>
            <a:xfrm>
              <a:off x="736650" y="748700"/>
              <a:ext cx="905100" cy="905100"/>
            </a:xfrm>
            <a:prstGeom prst="ellipse">
              <a:avLst/>
            </a:prstGeom>
            <a:solidFill>
              <a:srgbClr val="FF99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57" name="Google Shape;1057;p90"/>
            <p:cNvPicPr preferRelativeResize="0"/>
            <p:nvPr/>
          </p:nvPicPr>
          <p:blipFill rotWithShape="1">
            <a:blip r:embed="rId9">
              <a:alphaModFix/>
            </a:blip>
            <a:srcRect b="11041" l="9069" r="9662" t="34079"/>
            <a:stretch/>
          </p:blipFill>
          <p:spPr>
            <a:xfrm>
              <a:off x="865800" y="951562"/>
              <a:ext cx="646799" cy="499376"/>
            </a:xfrm>
            <a:prstGeom prst="rect">
              <a:avLst/>
            </a:prstGeom>
            <a:noFill/>
            <a:ln>
              <a:noFill/>
            </a:ln>
          </p:spPr>
        </p:pic>
      </p:grpSp>
      <p:pic>
        <p:nvPicPr>
          <p:cNvPr id="1058" name="Google Shape;1058;p90"/>
          <p:cNvPicPr preferRelativeResize="0"/>
          <p:nvPr/>
        </p:nvPicPr>
        <p:blipFill>
          <a:blip r:embed="rId6">
            <a:alphaModFix/>
          </a:blip>
          <a:stretch>
            <a:fillRect/>
          </a:stretch>
        </p:blipFill>
        <p:spPr>
          <a:xfrm>
            <a:off x="3814477" y="2703214"/>
            <a:ext cx="999175" cy="999196"/>
          </a:xfrm>
          <a:prstGeom prst="rect">
            <a:avLst/>
          </a:prstGeom>
          <a:noFill/>
          <a:ln>
            <a:noFill/>
          </a:ln>
        </p:spPr>
      </p:pic>
      <p:sp>
        <p:nvSpPr>
          <p:cNvPr id="1059" name="Google Shape;1059;p90"/>
          <p:cNvSpPr txBox="1"/>
          <p:nvPr>
            <p:ph type="title"/>
          </p:nvPr>
        </p:nvSpPr>
        <p:spPr>
          <a:xfrm>
            <a:off x="3343143" y="1259675"/>
            <a:ext cx="1917600" cy="6513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it" sz="1800">
                <a:solidFill>
                  <a:srgbClr val="FFFFFF"/>
                </a:solidFill>
                <a:latin typeface="Montserrat"/>
                <a:ea typeface="Montserrat"/>
                <a:cs typeface="Montserrat"/>
                <a:sym typeface="Montserrat"/>
              </a:rPr>
              <a:t>READER</a:t>
            </a:r>
            <a:endParaRPr sz="1800">
              <a:solidFill>
                <a:srgbClr val="FFFFFF"/>
              </a:solidFill>
              <a:latin typeface="Montserrat"/>
              <a:ea typeface="Montserrat"/>
              <a:cs typeface="Montserrat"/>
              <a:sym typeface="Montserrat"/>
            </a:endParaRPr>
          </a:p>
          <a:p>
            <a:pPr indent="0" lvl="0" marL="0" rtl="0" algn="ctr">
              <a:spcBef>
                <a:spcPts val="0"/>
              </a:spcBef>
              <a:spcAft>
                <a:spcPts val="0"/>
              </a:spcAft>
              <a:buNone/>
            </a:pPr>
            <a:r>
              <a:rPr lang="it" sz="1800">
                <a:solidFill>
                  <a:srgbClr val="FFFFFF"/>
                </a:solidFill>
                <a:latin typeface="Montserrat"/>
                <a:ea typeface="Montserrat"/>
                <a:cs typeface="Montserrat"/>
                <a:sym typeface="Montserrat"/>
              </a:rPr>
              <a:t>DIVIDEND</a:t>
            </a:r>
            <a:endParaRPr sz="1800">
              <a:solidFill>
                <a:srgbClr val="FFFFFF"/>
              </a:solidFill>
              <a:latin typeface="Montserrat"/>
              <a:ea typeface="Montserrat"/>
              <a:cs typeface="Montserrat"/>
              <a:sym typeface="Montserrat"/>
            </a:endParaRPr>
          </a:p>
        </p:txBody>
      </p:sp>
      <p:cxnSp>
        <p:nvCxnSpPr>
          <p:cNvPr id="1060" name="Google Shape;1060;p90"/>
          <p:cNvCxnSpPr>
            <a:endCxn id="1058" idx="1"/>
          </p:cNvCxnSpPr>
          <p:nvPr/>
        </p:nvCxnSpPr>
        <p:spPr>
          <a:xfrm>
            <a:off x="1530577" y="2832912"/>
            <a:ext cx="2283900" cy="369900"/>
          </a:xfrm>
          <a:prstGeom prst="straightConnector1">
            <a:avLst/>
          </a:prstGeom>
          <a:noFill/>
          <a:ln cap="flat" cmpd="sng" w="19050">
            <a:solidFill>
              <a:srgbClr val="00FFFF"/>
            </a:solidFill>
            <a:prstDash val="lgDash"/>
            <a:round/>
            <a:headEnd len="med" w="med" type="none"/>
            <a:tailEnd len="med" w="med" type="triangle"/>
          </a:ln>
        </p:spPr>
      </p:cxnSp>
      <p:pic>
        <p:nvPicPr>
          <p:cNvPr id="1061" name="Google Shape;1061;p90"/>
          <p:cNvPicPr preferRelativeResize="0"/>
          <p:nvPr/>
        </p:nvPicPr>
        <p:blipFill rotWithShape="1">
          <a:blip r:embed="rId8">
            <a:alphaModFix/>
          </a:blip>
          <a:srcRect b="17820" l="52985" r="0" t="15486"/>
          <a:stretch/>
        </p:blipFill>
        <p:spPr>
          <a:xfrm>
            <a:off x="3978562" y="2145375"/>
            <a:ext cx="646800" cy="568950"/>
          </a:xfrm>
          <a:prstGeom prst="rect">
            <a:avLst/>
          </a:prstGeom>
          <a:noFill/>
          <a:ln>
            <a:noFill/>
          </a:ln>
        </p:spPr>
      </p:pic>
      <p:cxnSp>
        <p:nvCxnSpPr>
          <p:cNvPr id="1062" name="Google Shape;1062;p90"/>
          <p:cNvCxnSpPr>
            <a:endCxn id="1061" idx="3"/>
          </p:cNvCxnSpPr>
          <p:nvPr/>
        </p:nvCxnSpPr>
        <p:spPr>
          <a:xfrm rot="10800000">
            <a:off x="4625362" y="2429850"/>
            <a:ext cx="1404300" cy="103800"/>
          </a:xfrm>
          <a:prstGeom prst="straightConnector1">
            <a:avLst/>
          </a:prstGeom>
          <a:noFill/>
          <a:ln cap="flat" cmpd="sng" w="19050">
            <a:solidFill>
              <a:schemeClr val="lt1"/>
            </a:solidFill>
            <a:prstDash val="solid"/>
            <a:round/>
            <a:headEnd len="med" w="med" type="none"/>
            <a:tailEnd len="med" w="med" type="triangle"/>
          </a:ln>
        </p:spPr>
      </p:cxnSp>
      <p:cxnSp>
        <p:nvCxnSpPr>
          <p:cNvPr id="1063" name="Google Shape;1063;p90"/>
          <p:cNvCxnSpPr/>
          <p:nvPr/>
        </p:nvCxnSpPr>
        <p:spPr>
          <a:xfrm rot="10800000">
            <a:off x="3245075" y="2050525"/>
            <a:ext cx="448800" cy="230100"/>
          </a:xfrm>
          <a:prstGeom prst="straightConnector1">
            <a:avLst/>
          </a:prstGeom>
          <a:noFill/>
          <a:ln cap="flat" cmpd="sng" w="9525">
            <a:solidFill>
              <a:schemeClr val="lt1"/>
            </a:solidFill>
            <a:prstDash val="solid"/>
            <a:round/>
            <a:headEnd len="med" w="med" type="none"/>
            <a:tailEnd len="med" w="med" type="triangle"/>
          </a:ln>
        </p:spPr>
      </p:cxnSp>
      <p:cxnSp>
        <p:nvCxnSpPr>
          <p:cNvPr id="1064" name="Google Shape;1064;p90"/>
          <p:cNvCxnSpPr/>
          <p:nvPr/>
        </p:nvCxnSpPr>
        <p:spPr>
          <a:xfrm rot="10800000">
            <a:off x="3210500" y="2476225"/>
            <a:ext cx="506400" cy="0"/>
          </a:xfrm>
          <a:prstGeom prst="straightConnector1">
            <a:avLst/>
          </a:prstGeom>
          <a:noFill/>
          <a:ln cap="flat" cmpd="sng" w="9525">
            <a:solidFill>
              <a:schemeClr val="lt1"/>
            </a:solidFill>
            <a:prstDash val="solid"/>
            <a:round/>
            <a:headEnd len="med" w="med" type="none"/>
            <a:tailEnd len="med" w="med" type="triangle"/>
          </a:ln>
        </p:spPr>
      </p:cxnSp>
      <p:cxnSp>
        <p:nvCxnSpPr>
          <p:cNvPr id="1065" name="Google Shape;1065;p90"/>
          <p:cNvCxnSpPr/>
          <p:nvPr/>
        </p:nvCxnSpPr>
        <p:spPr>
          <a:xfrm flipH="1">
            <a:off x="3245075" y="2660125"/>
            <a:ext cx="448800" cy="230100"/>
          </a:xfrm>
          <a:prstGeom prst="straightConnector1">
            <a:avLst/>
          </a:prstGeom>
          <a:noFill/>
          <a:ln cap="flat" cmpd="sng" w="9525">
            <a:solidFill>
              <a:schemeClr val="lt1"/>
            </a:solidFill>
            <a:prstDash val="solid"/>
            <a:round/>
            <a:headEnd len="med" w="med" type="none"/>
            <a:tailEnd len="med" w="med" type="triangle"/>
          </a:ln>
        </p:spPr>
      </p:cxn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069" name="Shape 1069"/>
        <p:cNvGrpSpPr/>
        <p:nvPr/>
      </p:nvGrpSpPr>
      <p:grpSpPr>
        <a:xfrm>
          <a:off x="0" y="0"/>
          <a:ext cx="0" cy="0"/>
          <a:chOff x="0" y="0"/>
          <a:chExt cx="0" cy="0"/>
        </a:xfrm>
      </p:grpSpPr>
      <p:sp>
        <p:nvSpPr>
          <p:cNvPr id="1070" name="Google Shape;1070;p91"/>
          <p:cNvSpPr txBox="1"/>
          <p:nvPr>
            <p:ph type="title"/>
          </p:nvPr>
        </p:nvSpPr>
        <p:spPr>
          <a:xfrm>
            <a:off x="311700" y="231150"/>
            <a:ext cx="8520600" cy="722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DEPLOYMENT ORDER</a:t>
            </a:r>
            <a:endParaRPr>
              <a:solidFill>
                <a:srgbClr val="FFFFFF"/>
              </a:solidFill>
              <a:latin typeface="Montserrat"/>
              <a:ea typeface="Montserrat"/>
              <a:cs typeface="Montserrat"/>
              <a:sym typeface="Montserrat"/>
            </a:endParaRPr>
          </a:p>
        </p:txBody>
      </p:sp>
      <p:sp>
        <p:nvSpPr>
          <p:cNvPr id="1071" name="Google Shape;1071;p91"/>
          <p:cNvSpPr txBox="1"/>
          <p:nvPr/>
        </p:nvSpPr>
        <p:spPr>
          <a:xfrm>
            <a:off x="383225" y="2456125"/>
            <a:ext cx="1626600" cy="5541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it" sz="1200">
                <a:solidFill>
                  <a:srgbClr val="FFFFFF"/>
                </a:solidFill>
                <a:latin typeface="Montserrat"/>
                <a:ea typeface="Montserrat"/>
                <a:cs typeface="Montserrat"/>
                <a:sym typeface="Montserrat"/>
              </a:rPr>
              <a:t>MUSIC LABEL DAO</a:t>
            </a:r>
            <a:endParaRPr b="1" sz="1200">
              <a:solidFill>
                <a:srgbClr val="FFFFFF"/>
              </a:solidFill>
              <a:latin typeface="Montserrat"/>
              <a:ea typeface="Montserrat"/>
              <a:cs typeface="Montserrat"/>
              <a:sym typeface="Montserrat"/>
            </a:endParaRPr>
          </a:p>
        </p:txBody>
      </p:sp>
      <p:sp>
        <p:nvSpPr>
          <p:cNvPr id="1072" name="Google Shape;1072;p91"/>
          <p:cNvSpPr txBox="1"/>
          <p:nvPr/>
        </p:nvSpPr>
        <p:spPr>
          <a:xfrm>
            <a:off x="383225" y="3008725"/>
            <a:ext cx="1626600" cy="3387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it" sz="1000">
                <a:solidFill>
                  <a:srgbClr val="FFFFFF"/>
                </a:solidFill>
                <a:latin typeface="Montserrat"/>
                <a:ea typeface="Montserrat"/>
                <a:cs typeface="Montserrat"/>
                <a:sym typeface="Montserrat"/>
              </a:rPr>
              <a:t>ERC20 govern token</a:t>
            </a:r>
            <a:endParaRPr b="1" sz="1000">
              <a:solidFill>
                <a:srgbClr val="FFFFFF"/>
              </a:solidFill>
              <a:latin typeface="Montserrat"/>
              <a:ea typeface="Montserrat"/>
              <a:cs typeface="Montserrat"/>
              <a:sym typeface="Montserrat"/>
            </a:endParaRPr>
          </a:p>
        </p:txBody>
      </p:sp>
      <p:sp>
        <p:nvSpPr>
          <p:cNvPr id="1073" name="Google Shape;1073;p91"/>
          <p:cNvSpPr txBox="1"/>
          <p:nvPr/>
        </p:nvSpPr>
        <p:spPr>
          <a:xfrm>
            <a:off x="2354463" y="2477450"/>
            <a:ext cx="1626600" cy="400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it">
                <a:solidFill>
                  <a:srgbClr val="FFFFFF"/>
                </a:solidFill>
                <a:latin typeface="Montserrat"/>
                <a:ea typeface="Montserrat"/>
                <a:cs typeface="Montserrat"/>
                <a:sym typeface="Montserrat"/>
              </a:rPr>
              <a:t>CONTENT IPFS</a:t>
            </a:r>
            <a:endParaRPr b="1">
              <a:solidFill>
                <a:srgbClr val="FFFFFF"/>
              </a:solidFill>
              <a:latin typeface="Montserrat"/>
              <a:ea typeface="Montserrat"/>
              <a:cs typeface="Montserrat"/>
              <a:sym typeface="Montserrat"/>
            </a:endParaRPr>
          </a:p>
        </p:txBody>
      </p:sp>
      <p:sp>
        <p:nvSpPr>
          <p:cNvPr id="1074" name="Google Shape;1074;p91"/>
          <p:cNvSpPr txBox="1"/>
          <p:nvPr/>
        </p:nvSpPr>
        <p:spPr>
          <a:xfrm>
            <a:off x="2354463" y="2877650"/>
            <a:ext cx="1626600" cy="3387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it" sz="1000">
                <a:solidFill>
                  <a:srgbClr val="FFFFFF"/>
                </a:solidFill>
                <a:latin typeface="Montserrat"/>
                <a:ea typeface="Montserrat"/>
                <a:cs typeface="Montserrat"/>
                <a:sym typeface="Montserrat"/>
              </a:rPr>
              <a:t>CID (hash) → URI</a:t>
            </a:r>
            <a:endParaRPr b="1" sz="1000">
              <a:solidFill>
                <a:srgbClr val="FFFFFF"/>
              </a:solidFill>
              <a:latin typeface="Montserrat"/>
              <a:ea typeface="Montserrat"/>
              <a:cs typeface="Montserrat"/>
              <a:sym typeface="Montserrat"/>
            </a:endParaRPr>
          </a:p>
        </p:txBody>
      </p:sp>
      <p:sp>
        <p:nvSpPr>
          <p:cNvPr id="1075" name="Google Shape;1075;p91"/>
          <p:cNvSpPr txBox="1"/>
          <p:nvPr/>
        </p:nvSpPr>
        <p:spPr>
          <a:xfrm>
            <a:off x="4325725" y="2451600"/>
            <a:ext cx="1626600" cy="400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it">
                <a:solidFill>
                  <a:srgbClr val="FFFFFF"/>
                </a:solidFill>
                <a:latin typeface="Montserrat"/>
                <a:ea typeface="Montserrat"/>
                <a:cs typeface="Montserrat"/>
                <a:sym typeface="Montserrat"/>
              </a:rPr>
              <a:t>NFT contract</a:t>
            </a:r>
            <a:endParaRPr b="1">
              <a:solidFill>
                <a:srgbClr val="FFFFFF"/>
              </a:solidFill>
              <a:latin typeface="Montserrat"/>
              <a:ea typeface="Montserrat"/>
              <a:cs typeface="Montserrat"/>
              <a:sym typeface="Montserrat"/>
            </a:endParaRPr>
          </a:p>
        </p:txBody>
      </p:sp>
      <p:sp>
        <p:nvSpPr>
          <p:cNvPr id="1076" name="Google Shape;1076;p91"/>
          <p:cNvSpPr txBox="1"/>
          <p:nvPr/>
        </p:nvSpPr>
        <p:spPr>
          <a:xfrm>
            <a:off x="4325725" y="2851800"/>
            <a:ext cx="1626600" cy="3387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it" sz="1000">
                <a:solidFill>
                  <a:srgbClr val="FFFFFF"/>
                </a:solidFill>
                <a:latin typeface="Montserrat"/>
                <a:ea typeface="Montserrat"/>
                <a:cs typeface="Montserrat"/>
                <a:sym typeface="Montserrat"/>
              </a:rPr>
              <a:t>Contract Address</a:t>
            </a:r>
            <a:endParaRPr b="1" sz="1000">
              <a:solidFill>
                <a:srgbClr val="FFFFFF"/>
              </a:solidFill>
              <a:latin typeface="Montserrat"/>
              <a:ea typeface="Montserrat"/>
              <a:cs typeface="Montserrat"/>
              <a:sym typeface="Montserrat"/>
            </a:endParaRPr>
          </a:p>
        </p:txBody>
      </p:sp>
      <p:sp>
        <p:nvSpPr>
          <p:cNvPr id="1077" name="Google Shape;1077;p91"/>
          <p:cNvSpPr txBox="1"/>
          <p:nvPr/>
        </p:nvSpPr>
        <p:spPr>
          <a:xfrm>
            <a:off x="6296963" y="2425750"/>
            <a:ext cx="1626600" cy="400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it">
                <a:solidFill>
                  <a:srgbClr val="FFFFFF"/>
                </a:solidFill>
                <a:latin typeface="Montserrat"/>
                <a:ea typeface="Montserrat"/>
                <a:cs typeface="Montserrat"/>
                <a:sym typeface="Montserrat"/>
              </a:rPr>
              <a:t>CROWDSALE</a:t>
            </a:r>
            <a:endParaRPr b="1">
              <a:solidFill>
                <a:srgbClr val="FFFFFF"/>
              </a:solidFill>
              <a:latin typeface="Montserrat"/>
              <a:ea typeface="Montserrat"/>
              <a:cs typeface="Montserrat"/>
              <a:sym typeface="Montserrat"/>
            </a:endParaRPr>
          </a:p>
        </p:txBody>
      </p:sp>
      <p:sp>
        <p:nvSpPr>
          <p:cNvPr id="1078" name="Google Shape;1078;p91"/>
          <p:cNvSpPr txBox="1"/>
          <p:nvPr/>
        </p:nvSpPr>
        <p:spPr>
          <a:xfrm>
            <a:off x="6296963" y="2825950"/>
            <a:ext cx="1626600" cy="3387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it" sz="1000">
                <a:solidFill>
                  <a:srgbClr val="FFFFFF"/>
                </a:solidFill>
                <a:latin typeface="Montserrat"/>
                <a:ea typeface="Montserrat"/>
                <a:cs typeface="Montserrat"/>
                <a:sym typeface="Montserrat"/>
              </a:rPr>
              <a:t>ABI (code)</a:t>
            </a:r>
            <a:endParaRPr b="1" sz="1000">
              <a:solidFill>
                <a:srgbClr val="FFFFFF"/>
              </a:solidFill>
              <a:latin typeface="Montserrat"/>
              <a:ea typeface="Montserrat"/>
              <a:cs typeface="Montserrat"/>
              <a:sym typeface="Montserrat"/>
            </a:endParaRPr>
          </a:p>
        </p:txBody>
      </p:sp>
      <p:sp>
        <p:nvSpPr>
          <p:cNvPr id="1079" name="Google Shape;1079;p91"/>
          <p:cNvSpPr txBox="1"/>
          <p:nvPr/>
        </p:nvSpPr>
        <p:spPr>
          <a:xfrm>
            <a:off x="383225" y="3347425"/>
            <a:ext cx="1626600" cy="3387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it" sz="1000">
                <a:solidFill>
                  <a:srgbClr val="FFFFFF"/>
                </a:solidFill>
                <a:latin typeface="Montserrat"/>
                <a:ea typeface="Montserrat"/>
                <a:cs typeface="Montserrat"/>
                <a:sym typeface="Montserrat"/>
              </a:rPr>
              <a:t>DAO Wallet Address</a:t>
            </a:r>
            <a:endParaRPr b="1" sz="1000">
              <a:solidFill>
                <a:srgbClr val="FFFFFF"/>
              </a:solidFill>
              <a:latin typeface="Montserrat"/>
              <a:ea typeface="Montserrat"/>
              <a:cs typeface="Montserrat"/>
              <a:sym typeface="Montserrat"/>
            </a:endParaRPr>
          </a:p>
        </p:txBody>
      </p:sp>
      <p:sp>
        <p:nvSpPr>
          <p:cNvPr id="1080" name="Google Shape;1080;p91"/>
          <p:cNvSpPr txBox="1"/>
          <p:nvPr/>
        </p:nvSpPr>
        <p:spPr>
          <a:xfrm>
            <a:off x="6296975" y="4195075"/>
            <a:ext cx="1626600" cy="400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it">
                <a:solidFill>
                  <a:srgbClr val="FFFFFF"/>
                </a:solidFill>
                <a:latin typeface="Montserrat"/>
                <a:ea typeface="Montserrat"/>
                <a:cs typeface="Montserrat"/>
                <a:sym typeface="Montserrat"/>
              </a:rPr>
              <a:t>DAPP</a:t>
            </a:r>
            <a:endParaRPr b="1">
              <a:solidFill>
                <a:srgbClr val="FFFFFF"/>
              </a:solidFill>
              <a:latin typeface="Montserrat"/>
              <a:ea typeface="Montserrat"/>
              <a:cs typeface="Montserrat"/>
              <a:sym typeface="Montserrat"/>
            </a:endParaRPr>
          </a:p>
        </p:txBody>
      </p:sp>
      <p:sp>
        <p:nvSpPr>
          <p:cNvPr id="1081" name="Google Shape;1081;p91"/>
          <p:cNvSpPr txBox="1"/>
          <p:nvPr/>
        </p:nvSpPr>
        <p:spPr>
          <a:xfrm>
            <a:off x="1017425" y="1870525"/>
            <a:ext cx="358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2000">
                <a:solidFill>
                  <a:srgbClr val="FFFFFF"/>
                </a:solidFill>
              </a:rPr>
              <a:t>1</a:t>
            </a:r>
            <a:endParaRPr sz="2000">
              <a:solidFill>
                <a:srgbClr val="FFFFFF"/>
              </a:solidFill>
            </a:endParaRPr>
          </a:p>
        </p:txBody>
      </p:sp>
      <p:sp>
        <p:nvSpPr>
          <p:cNvPr id="1082" name="Google Shape;1082;p91"/>
          <p:cNvSpPr txBox="1"/>
          <p:nvPr/>
        </p:nvSpPr>
        <p:spPr>
          <a:xfrm>
            <a:off x="2988663" y="1927138"/>
            <a:ext cx="358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2000">
                <a:solidFill>
                  <a:srgbClr val="FFFFFF"/>
                </a:solidFill>
              </a:rPr>
              <a:t>2</a:t>
            </a:r>
            <a:endParaRPr sz="2000">
              <a:solidFill>
                <a:srgbClr val="FFFFFF"/>
              </a:solidFill>
            </a:endParaRPr>
          </a:p>
        </p:txBody>
      </p:sp>
      <p:sp>
        <p:nvSpPr>
          <p:cNvPr id="1083" name="Google Shape;1083;p91"/>
          <p:cNvSpPr txBox="1"/>
          <p:nvPr/>
        </p:nvSpPr>
        <p:spPr>
          <a:xfrm>
            <a:off x="4959925" y="1953000"/>
            <a:ext cx="358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2000">
                <a:solidFill>
                  <a:srgbClr val="FFFFFF"/>
                </a:solidFill>
              </a:rPr>
              <a:t>3</a:t>
            </a:r>
            <a:endParaRPr sz="2000">
              <a:solidFill>
                <a:srgbClr val="FFFFFF"/>
              </a:solidFill>
            </a:endParaRPr>
          </a:p>
        </p:txBody>
      </p:sp>
      <p:sp>
        <p:nvSpPr>
          <p:cNvPr id="1084" name="Google Shape;1084;p91"/>
          <p:cNvSpPr txBox="1"/>
          <p:nvPr/>
        </p:nvSpPr>
        <p:spPr>
          <a:xfrm>
            <a:off x="6931163" y="1927150"/>
            <a:ext cx="358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2000">
                <a:solidFill>
                  <a:srgbClr val="FFFFFF"/>
                </a:solidFill>
              </a:rPr>
              <a:t>4</a:t>
            </a:r>
            <a:endParaRPr sz="2000">
              <a:solidFill>
                <a:srgbClr val="FFFFFF"/>
              </a:solidFill>
            </a:endParaRPr>
          </a:p>
        </p:txBody>
      </p:sp>
      <p:sp>
        <p:nvSpPr>
          <p:cNvPr id="1085" name="Google Shape;1085;p91"/>
          <p:cNvSpPr txBox="1"/>
          <p:nvPr/>
        </p:nvSpPr>
        <p:spPr>
          <a:xfrm>
            <a:off x="6931175" y="3702475"/>
            <a:ext cx="358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2000">
                <a:solidFill>
                  <a:srgbClr val="FFFFFF"/>
                </a:solidFill>
              </a:rPr>
              <a:t>5</a:t>
            </a:r>
            <a:endParaRPr sz="20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42"/>
          <p:cNvSpPr txBox="1"/>
          <p:nvPr>
            <p:ph type="title"/>
          </p:nvPr>
        </p:nvSpPr>
        <p:spPr>
          <a:xfrm>
            <a:off x="311700" y="1374150"/>
            <a:ext cx="8520600" cy="1628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...BUT MUSIC ECONOMY</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CAN BE AN EVEN MORE </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rPr lang="it">
                <a:solidFill>
                  <a:srgbClr val="FFFFFF"/>
                </a:solidFill>
                <a:latin typeface="Montserrat"/>
                <a:ea typeface="Montserrat"/>
                <a:cs typeface="Montserrat"/>
                <a:sym typeface="Montserrat"/>
              </a:rPr>
              <a:t>COMPLEX SUBJECT. </a:t>
            </a:r>
            <a:endParaRPr i="1" sz="2255">
              <a:solidFill>
                <a:srgbClr val="FFFFFF"/>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43"/>
          <p:cNvSpPr txBox="1"/>
          <p:nvPr/>
        </p:nvSpPr>
        <p:spPr>
          <a:xfrm>
            <a:off x="2568000" y="326125"/>
            <a:ext cx="4008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E.G. COMPLEXITY OF AUDIENCES TODAY</a:t>
            </a:r>
            <a:endParaRPr>
              <a:solidFill>
                <a:srgbClr val="FFFFFF"/>
              </a:solidFill>
              <a:latin typeface="Montserrat"/>
              <a:ea typeface="Montserrat"/>
              <a:cs typeface="Montserrat"/>
              <a:sym typeface="Montserrat"/>
            </a:endParaRPr>
          </a:p>
        </p:txBody>
      </p:sp>
      <p:sp>
        <p:nvSpPr>
          <p:cNvPr id="178" name="Google Shape;178;p43"/>
          <p:cNvSpPr/>
          <p:nvPr/>
        </p:nvSpPr>
        <p:spPr>
          <a:xfrm>
            <a:off x="3842250" y="4012800"/>
            <a:ext cx="1459500" cy="505200"/>
          </a:xfrm>
          <a:prstGeom prst="cube">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200">
                <a:latin typeface="Montserrat"/>
                <a:ea typeface="Montserrat"/>
                <a:cs typeface="Montserrat"/>
                <a:sym typeface="Montserrat"/>
              </a:rPr>
              <a:t>FANCLUBS</a:t>
            </a:r>
            <a:endParaRPr sz="1200">
              <a:latin typeface="Montserrat"/>
              <a:ea typeface="Montserrat"/>
              <a:cs typeface="Montserrat"/>
              <a:sym typeface="Montserrat"/>
            </a:endParaRPr>
          </a:p>
        </p:txBody>
      </p:sp>
      <p:sp>
        <p:nvSpPr>
          <p:cNvPr id="179" name="Google Shape;179;p43"/>
          <p:cNvSpPr/>
          <p:nvPr/>
        </p:nvSpPr>
        <p:spPr>
          <a:xfrm>
            <a:off x="3842250" y="3308285"/>
            <a:ext cx="1459500" cy="505200"/>
          </a:xfrm>
          <a:prstGeom prst="cube">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200">
                <a:latin typeface="Montserrat"/>
                <a:ea typeface="Montserrat"/>
                <a:cs typeface="Montserrat"/>
                <a:sym typeface="Montserrat"/>
              </a:rPr>
              <a:t>EMULATORS</a:t>
            </a:r>
            <a:endParaRPr sz="1200">
              <a:latin typeface="Montserrat"/>
              <a:ea typeface="Montserrat"/>
              <a:cs typeface="Montserrat"/>
              <a:sym typeface="Montserrat"/>
            </a:endParaRPr>
          </a:p>
        </p:txBody>
      </p:sp>
      <p:sp>
        <p:nvSpPr>
          <p:cNvPr id="180" name="Google Shape;180;p43"/>
          <p:cNvSpPr/>
          <p:nvPr/>
        </p:nvSpPr>
        <p:spPr>
          <a:xfrm>
            <a:off x="3842250" y="2603745"/>
            <a:ext cx="1459500" cy="505200"/>
          </a:xfrm>
          <a:prstGeom prst="cube">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200">
                <a:latin typeface="Montserrat"/>
                <a:ea typeface="Montserrat"/>
                <a:cs typeface="Montserrat"/>
                <a:sym typeface="Montserrat"/>
              </a:rPr>
              <a:t>FANS</a:t>
            </a:r>
            <a:endParaRPr sz="1200">
              <a:latin typeface="Montserrat"/>
              <a:ea typeface="Montserrat"/>
              <a:cs typeface="Montserrat"/>
              <a:sym typeface="Montserrat"/>
            </a:endParaRPr>
          </a:p>
        </p:txBody>
      </p:sp>
      <p:sp>
        <p:nvSpPr>
          <p:cNvPr id="181" name="Google Shape;181;p43"/>
          <p:cNvSpPr/>
          <p:nvPr/>
        </p:nvSpPr>
        <p:spPr>
          <a:xfrm>
            <a:off x="3842250" y="1899230"/>
            <a:ext cx="1459500" cy="505200"/>
          </a:xfrm>
          <a:prstGeom prst="cube">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200">
                <a:latin typeface="Montserrat"/>
                <a:ea typeface="Montserrat"/>
                <a:cs typeface="Montserrat"/>
                <a:sym typeface="Montserrat"/>
              </a:rPr>
              <a:t>PAYING</a:t>
            </a:r>
            <a:endParaRPr sz="1200">
              <a:latin typeface="Montserrat"/>
              <a:ea typeface="Montserrat"/>
              <a:cs typeface="Montserrat"/>
              <a:sym typeface="Montserrat"/>
            </a:endParaRPr>
          </a:p>
          <a:p>
            <a:pPr indent="0" lvl="0" marL="0" rtl="0" algn="ctr">
              <a:spcBef>
                <a:spcPts val="0"/>
              </a:spcBef>
              <a:spcAft>
                <a:spcPts val="0"/>
              </a:spcAft>
              <a:buNone/>
            </a:pPr>
            <a:r>
              <a:rPr lang="it" sz="1200">
                <a:latin typeface="Montserrat"/>
                <a:ea typeface="Montserrat"/>
                <a:cs typeface="Montserrat"/>
                <a:sym typeface="Montserrat"/>
              </a:rPr>
              <a:t>LISTENERS</a:t>
            </a:r>
            <a:endParaRPr sz="1200">
              <a:latin typeface="Montserrat"/>
              <a:ea typeface="Montserrat"/>
              <a:cs typeface="Montserrat"/>
              <a:sym typeface="Montserrat"/>
            </a:endParaRPr>
          </a:p>
        </p:txBody>
      </p:sp>
      <p:sp>
        <p:nvSpPr>
          <p:cNvPr id="182" name="Google Shape;182;p43"/>
          <p:cNvSpPr/>
          <p:nvPr/>
        </p:nvSpPr>
        <p:spPr>
          <a:xfrm>
            <a:off x="3842250" y="1194705"/>
            <a:ext cx="1459500" cy="505200"/>
          </a:xfrm>
          <a:prstGeom prst="cube">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200">
                <a:latin typeface="Montserrat"/>
                <a:ea typeface="Montserrat"/>
                <a:cs typeface="Montserrat"/>
                <a:sym typeface="Montserrat"/>
              </a:rPr>
              <a:t>FREE</a:t>
            </a:r>
            <a:endParaRPr sz="1200">
              <a:latin typeface="Montserrat"/>
              <a:ea typeface="Montserrat"/>
              <a:cs typeface="Montserrat"/>
              <a:sym typeface="Montserrat"/>
            </a:endParaRPr>
          </a:p>
          <a:p>
            <a:pPr indent="0" lvl="0" marL="0" rtl="0" algn="ctr">
              <a:spcBef>
                <a:spcPts val="0"/>
              </a:spcBef>
              <a:spcAft>
                <a:spcPts val="0"/>
              </a:spcAft>
              <a:buNone/>
            </a:pPr>
            <a:r>
              <a:rPr lang="it" sz="1200">
                <a:latin typeface="Montserrat"/>
                <a:ea typeface="Montserrat"/>
                <a:cs typeface="Montserrat"/>
                <a:sym typeface="Montserrat"/>
              </a:rPr>
              <a:t>LISTENERS</a:t>
            </a:r>
            <a:endParaRPr sz="1200">
              <a:latin typeface="Montserrat"/>
              <a:ea typeface="Montserrat"/>
              <a:cs typeface="Montserrat"/>
              <a:sym typeface="Montserrat"/>
            </a:endParaRPr>
          </a:p>
        </p:txBody>
      </p:sp>
      <p:cxnSp>
        <p:nvCxnSpPr>
          <p:cNvPr id="183" name="Google Shape;183;p43"/>
          <p:cNvCxnSpPr>
            <a:stCxn id="182" idx="2"/>
            <a:endCxn id="184" idx="3"/>
          </p:cNvCxnSpPr>
          <p:nvPr/>
        </p:nvCxnSpPr>
        <p:spPr>
          <a:xfrm rot="10800000">
            <a:off x="3081750" y="1510455"/>
            <a:ext cx="760500" cy="0"/>
          </a:xfrm>
          <a:prstGeom prst="straightConnector1">
            <a:avLst/>
          </a:prstGeom>
          <a:noFill/>
          <a:ln cap="flat" cmpd="sng" w="9525">
            <a:solidFill>
              <a:srgbClr val="FFFFFF"/>
            </a:solidFill>
            <a:prstDash val="solid"/>
            <a:round/>
            <a:headEnd len="med" w="med" type="none"/>
            <a:tailEnd len="med" w="med" type="none"/>
          </a:ln>
        </p:spPr>
      </p:cxnSp>
      <p:cxnSp>
        <p:nvCxnSpPr>
          <p:cNvPr id="185" name="Google Shape;185;p43"/>
          <p:cNvCxnSpPr>
            <a:stCxn id="180" idx="2"/>
            <a:endCxn id="186" idx="3"/>
          </p:cNvCxnSpPr>
          <p:nvPr/>
        </p:nvCxnSpPr>
        <p:spPr>
          <a:xfrm rot="10800000">
            <a:off x="3081750" y="2913495"/>
            <a:ext cx="760500" cy="6000"/>
          </a:xfrm>
          <a:prstGeom prst="straightConnector1">
            <a:avLst/>
          </a:prstGeom>
          <a:noFill/>
          <a:ln cap="flat" cmpd="sng" w="9525">
            <a:solidFill>
              <a:srgbClr val="FFFFFF"/>
            </a:solidFill>
            <a:prstDash val="solid"/>
            <a:round/>
            <a:headEnd len="med" w="med" type="none"/>
            <a:tailEnd len="med" w="med" type="none"/>
          </a:ln>
        </p:spPr>
      </p:cxnSp>
      <p:cxnSp>
        <p:nvCxnSpPr>
          <p:cNvPr id="187" name="Google Shape;187;p43"/>
          <p:cNvCxnSpPr>
            <a:stCxn id="178" idx="2"/>
            <a:endCxn id="188" idx="3"/>
          </p:cNvCxnSpPr>
          <p:nvPr/>
        </p:nvCxnSpPr>
        <p:spPr>
          <a:xfrm rot="10800000">
            <a:off x="3081750" y="4328550"/>
            <a:ext cx="760500" cy="0"/>
          </a:xfrm>
          <a:prstGeom prst="straightConnector1">
            <a:avLst/>
          </a:prstGeom>
          <a:noFill/>
          <a:ln cap="flat" cmpd="sng" w="9525">
            <a:solidFill>
              <a:srgbClr val="FFFFFF"/>
            </a:solidFill>
            <a:prstDash val="solid"/>
            <a:round/>
            <a:headEnd len="med" w="med" type="none"/>
            <a:tailEnd len="med" w="med" type="none"/>
          </a:ln>
        </p:spPr>
      </p:cxnSp>
      <p:cxnSp>
        <p:nvCxnSpPr>
          <p:cNvPr id="189" name="Google Shape;189;p43"/>
          <p:cNvCxnSpPr>
            <a:stCxn id="181" idx="4"/>
          </p:cNvCxnSpPr>
          <p:nvPr/>
        </p:nvCxnSpPr>
        <p:spPr>
          <a:xfrm>
            <a:off x="5175450" y="2214980"/>
            <a:ext cx="727800" cy="0"/>
          </a:xfrm>
          <a:prstGeom prst="straightConnector1">
            <a:avLst/>
          </a:prstGeom>
          <a:noFill/>
          <a:ln cap="flat" cmpd="sng" w="9525">
            <a:solidFill>
              <a:srgbClr val="FFFFFF"/>
            </a:solidFill>
            <a:prstDash val="solid"/>
            <a:round/>
            <a:headEnd len="med" w="med" type="none"/>
            <a:tailEnd len="med" w="med" type="none"/>
          </a:ln>
        </p:spPr>
      </p:cxnSp>
      <p:cxnSp>
        <p:nvCxnSpPr>
          <p:cNvPr id="190" name="Google Shape;190;p43"/>
          <p:cNvCxnSpPr>
            <a:stCxn id="179" idx="4"/>
          </p:cNvCxnSpPr>
          <p:nvPr/>
        </p:nvCxnSpPr>
        <p:spPr>
          <a:xfrm>
            <a:off x="5175450" y="3624035"/>
            <a:ext cx="691500" cy="0"/>
          </a:xfrm>
          <a:prstGeom prst="straightConnector1">
            <a:avLst/>
          </a:prstGeom>
          <a:noFill/>
          <a:ln cap="flat" cmpd="sng" w="9525">
            <a:solidFill>
              <a:srgbClr val="FFFFFF"/>
            </a:solidFill>
            <a:prstDash val="solid"/>
            <a:round/>
            <a:headEnd len="med" w="med" type="none"/>
            <a:tailEnd len="med" w="med" type="none"/>
          </a:ln>
        </p:spPr>
      </p:cxnSp>
      <p:sp>
        <p:nvSpPr>
          <p:cNvPr id="184" name="Google Shape;184;p43"/>
          <p:cNvSpPr/>
          <p:nvPr/>
        </p:nvSpPr>
        <p:spPr>
          <a:xfrm>
            <a:off x="628050" y="1059400"/>
            <a:ext cx="2453700" cy="902100"/>
          </a:xfrm>
          <a:prstGeom prst="roundRect">
            <a:avLst>
              <a:gd fmla="val 16667" name="adj"/>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000">
                <a:latin typeface="Montserrat"/>
                <a:ea typeface="Montserrat"/>
                <a:cs typeface="Montserrat"/>
                <a:sym typeface="Montserrat"/>
              </a:rPr>
              <a:t>STREAMING NOT PREMIUM</a:t>
            </a:r>
            <a:r>
              <a:rPr lang="it" sz="1000">
                <a:latin typeface="Montserrat"/>
                <a:ea typeface="Montserrat"/>
                <a:cs typeface="Montserrat"/>
                <a:sym typeface="Montserrat"/>
              </a:rPr>
              <a:t> </a:t>
            </a:r>
            <a:endParaRPr sz="1000">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a:p>
            <a:pPr indent="0" lvl="0" marL="0" rtl="0" algn="ctr">
              <a:spcBef>
                <a:spcPts val="0"/>
              </a:spcBef>
              <a:spcAft>
                <a:spcPts val="0"/>
              </a:spcAft>
              <a:buNone/>
            </a:pPr>
            <a:r>
              <a:rPr lang="it" sz="1000">
                <a:latin typeface="Montserrat"/>
                <a:ea typeface="Montserrat"/>
                <a:cs typeface="Montserrat"/>
                <a:sym typeface="Montserrat"/>
              </a:rPr>
              <a:t>RADIOs</a:t>
            </a:r>
            <a:endParaRPr sz="1000">
              <a:latin typeface="Montserrat"/>
              <a:ea typeface="Montserrat"/>
              <a:cs typeface="Montserrat"/>
              <a:sym typeface="Montserrat"/>
            </a:endParaRPr>
          </a:p>
        </p:txBody>
      </p:sp>
      <p:sp>
        <p:nvSpPr>
          <p:cNvPr id="186" name="Google Shape;186;p43"/>
          <p:cNvSpPr/>
          <p:nvPr/>
        </p:nvSpPr>
        <p:spPr>
          <a:xfrm>
            <a:off x="628050" y="2462375"/>
            <a:ext cx="2453700" cy="902100"/>
          </a:xfrm>
          <a:prstGeom prst="roundRect">
            <a:avLst>
              <a:gd fmla="val 16667" name="adj"/>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000">
                <a:latin typeface="Montserrat"/>
                <a:ea typeface="Montserrat"/>
                <a:cs typeface="Montserrat"/>
                <a:sym typeface="Montserrat"/>
              </a:rPr>
              <a:t>ARTIST MERCHANDISE </a:t>
            </a:r>
            <a:endParaRPr sz="1000">
              <a:latin typeface="Montserrat"/>
              <a:ea typeface="Montserrat"/>
              <a:cs typeface="Montserrat"/>
              <a:sym typeface="Montserrat"/>
            </a:endParaRPr>
          </a:p>
          <a:p>
            <a:pPr indent="0" lvl="0" marL="0" rtl="0" algn="ctr">
              <a:spcBef>
                <a:spcPts val="0"/>
              </a:spcBef>
              <a:spcAft>
                <a:spcPts val="0"/>
              </a:spcAft>
              <a:buNone/>
            </a:pPr>
            <a:r>
              <a:t/>
            </a:r>
            <a:endParaRPr sz="1000">
              <a:latin typeface="Montserrat"/>
              <a:ea typeface="Montserrat"/>
              <a:cs typeface="Montserrat"/>
              <a:sym typeface="Montserrat"/>
            </a:endParaRPr>
          </a:p>
          <a:p>
            <a:pPr indent="0" lvl="0" marL="0" rtl="0" algn="ctr">
              <a:spcBef>
                <a:spcPts val="0"/>
              </a:spcBef>
              <a:spcAft>
                <a:spcPts val="0"/>
              </a:spcAft>
              <a:buNone/>
            </a:pPr>
            <a:r>
              <a:rPr lang="it" sz="1000">
                <a:latin typeface="Montserrat"/>
                <a:ea typeface="Montserrat"/>
                <a:cs typeface="Montserrat"/>
                <a:sym typeface="Montserrat"/>
              </a:rPr>
              <a:t>ASSIST PROMOTION on SOCIAL MEDIA</a:t>
            </a:r>
            <a:endParaRPr sz="1000">
              <a:latin typeface="Montserrat"/>
              <a:ea typeface="Montserrat"/>
              <a:cs typeface="Montserrat"/>
              <a:sym typeface="Montserrat"/>
            </a:endParaRPr>
          </a:p>
        </p:txBody>
      </p:sp>
      <p:sp>
        <p:nvSpPr>
          <p:cNvPr id="191" name="Google Shape;191;p43"/>
          <p:cNvSpPr/>
          <p:nvPr/>
        </p:nvSpPr>
        <p:spPr>
          <a:xfrm>
            <a:off x="5903250" y="1763925"/>
            <a:ext cx="2453700" cy="902100"/>
          </a:xfrm>
          <a:prstGeom prst="roundRect">
            <a:avLst>
              <a:gd fmla="val 16667" name="adj"/>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000">
                <a:latin typeface="Montserrat"/>
                <a:ea typeface="Montserrat"/>
                <a:cs typeface="Montserrat"/>
                <a:sym typeface="Montserrat"/>
              </a:rPr>
              <a:t>PHYSICAL COPIES </a:t>
            </a:r>
            <a:endParaRPr sz="1000">
              <a:latin typeface="Montserrat"/>
              <a:ea typeface="Montserrat"/>
              <a:cs typeface="Montserrat"/>
              <a:sym typeface="Montserrat"/>
            </a:endParaRPr>
          </a:p>
          <a:p>
            <a:pPr indent="0" lvl="0" marL="0" rtl="0" algn="ctr">
              <a:spcBef>
                <a:spcPts val="0"/>
              </a:spcBef>
              <a:spcAft>
                <a:spcPts val="0"/>
              </a:spcAft>
              <a:buNone/>
            </a:pPr>
            <a:r>
              <a:t/>
            </a:r>
            <a:endParaRPr sz="1000">
              <a:latin typeface="Montserrat"/>
              <a:ea typeface="Montserrat"/>
              <a:cs typeface="Montserrat"/>
              <a:sym typeface="Montserrat"/>
            </a:endParaRPr>
          </a:p>
          <a:p>
            <a:pPr indent="0" lvl="0" marL="0" rtl="0" algn="ctr">
              <a:spcBef>
                <a:spcPts val="0"/>
              </a:spcBef>
              <a:spcAft>
                <a:spcPts val="0"/>
              </a:spcAft>
              <a:buNone/>
            </a:pPr>
            <a:r>
              <a:rPr lang="it" sz="1000">
                <a:latin typeface="Montserrat"/>
                <a:ea typeface="Montserrat"/>
                <a:cs typeface="Montserrat"/>
                <a:sym typeface="Montserrat"/>
              </a:rPr>
              <a:t>PREMIUM STREAMING </a:t>
            </a:r>
            <a:endParaRPr sz="1000">
              <a:latin typeface="Montserrat"/>
              <a:ea typeface="Montserrat"/>
              <a:cs typeface="Montserrat"/>
              <a:sym typeface="Montserrat"/>
            </a:endParaRPr>
          </a:p>
        </p:txBody>
      </p:sp>
      <p:sp>
        <p:nvSpPr>
          <p:cNvPr id="192" name="Google Shape;192;p43"/>
          <p:cNvSpPr/>
          <p:nvPr/>
        </p:nvSpPr>
        <p:spPr>
          <a:xfrm>
            <a:off x="5866950" y="3172975"/>
            <a:ext cx="2453700" cy="902100"/>
          </a:xfrm>
          <a:prstGeom prst="roundRect">
            <a:avLst>
              <a:gd fmla="val 16667" name="adj"/>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it" sz="1000">
                <a:solidFill>
                  <a:schemeClr val="dk1"/>
                </a:solidFill>
                <a:latin typeface="Montserrat"/>
                <a:ea typeface="Montserrat"/>
                <a:cs typeface="Montserrat"/>
                <a:sym typeface="Montserrat"/>
              </a:rPr>
              <a:t>INFLUENCERS</a:t>
            </a:r>
            <a:endParaRPr sz="1000">
              <a:solidFill>
                <a:schemeClr val="dk1"/>
              </a:solidFill>
              <a:latin typeface="Montserrat"/>
              <a:ea typeface="Montserrat"/>
              <a:cs typeface="Montserrat"/>
              <a:sym typeface="Montserrat"/>
            </a:endParaRPr>
          </a:p>
          <a:p>
            <a:pPr indent="0" lvl="0" marL="0" rtl="0" algn="ctr">
              <a:spcBef>
                <a:spcPts val="0"/>
              </a:spcBef>
              <a:spcAft>
                <a:spcPts val="0"/>
              </a:spcAft>
              <a:buClr>
                <a:schemeClr val="dk1"/>
              </a:buClr>
              <a:buSzPts val="1100"/>
              <a:buFont typeface="Arial"/>
              <a:buNone/>
            </a:pPr>
            <a:r>
              <a:t/>
            </a:r>
            <a:endParaRPr sz="1000">
              <a:solidFill>
                <a:schemeClr val="dk1"/>
              </a:solidFill>
              <a:latin typeface="Montserrat"/>
              <a:ea typeface="Montserrat"/>
              <a:cs typeface="Montserrat"/>
              <a:sym typeface="Montserrat"/>
            </a:endParaRPr>
          </a:p>
          <a:p>
            <a:pPr indent="0" lvl="0" marL="0" rtl="0" algn="ctr">
              <a:spcBef>
                <a:spcPts val="0"/>
              </a:spcBef>
              <a:spcAft>
                <a:spcPts val="0"/>
              </a:spcAft>
              <a:buClr>
                <a:schemeClr val="dk1"/>
              </a:buClr>
              <a:buSzPts val="1100"/>
              <a:buFont typeface="Arial"/>
              <a:buNone/>
            </a:pPr>
            <a:r>
              <a:rPr lang="it" sz="1000">
                <a:solidFill>
                  <a:schemeClr val="dk1"/>
                </a:solidFill>
                <a:latin typeface="Montserrat"/>
                <a:ea typeface="Montserrat"/>
                <a:cs typeface="Montserrat"/>
                <a:sym typeface="Montserrat"/>
              </a:rPr>
              <a:t>COVER BANDS</a:t>
            </a:r>
            <a:endParaRPr sz="1000">
              <a:solidFill>
                <a:schemeClr val="dk1"/>
              </a:solidFill>
              <a:latin typeface="Montserrat"/>
              <a:ea typeface="Montserrat"/>
              <a:cs typeface="Montserrat"/>
              <a:sym typeface="Montserrat"/>
            </a:endParaRPr>
          </a:p>
        </p:txBody>
      </p:sp>
      <p:sp>
        <p:nvSpPr>
          <p:cNvPr id="188" name="Google Shape;188;p43"/>
          <p:cNvSpPr/>
          <p:nvPr/>
        </p:nvSpPr>
        <p:spPr>
          <a:xfrm>
            <a:off x="628050" y="3877500"/>
            <a:ext cx="2453700" cy="902100"/>
          </a:xfrm>
          <a:prstGeom prst="roundRect">
            <a:avLst>
              <a:gd fmla="val 16667" name="adj"/>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000">
                <a:solidFill>
                  <a:schemeClr val="dk1"/>
                </a:solidFill>
                <a:latin typeface="Montserrat"/>
                <a:ea typeface="Montserrat"/>
                <a:cs typeface="Montserrat"/>
                <a:sym typeface="Montserrat"/>
              </a:rPr>
              <a:t>ORGANIZATIONS OF FANS</a:t>
            </a:r>
            <a:endParaRPr sz="1000">
              <a:solidFill>
                <a:schemeClr val="dk1"/>
              </a:solidFill>
              <a:latin typeface="Montserrat"/>
              <a:ea typeface="Montserrat"/>
              <a:cs typeface="Montserrat"/>
              <a:sym typeface="Montserrat"/>
            </a:endParaRPr>
          </a:p>
          <a:p>
            <a:pPr indent="0" lvl="0" marL="0" rtl="0" algn="ctr">
              <a:spcBef>
                <a:spcPts val="0"/>
              </a:spcBef>
              <a:spcAft>
                <a:spcPts val="0"/>
              </a:spcAft>
              <a:buNone/>
            </a:pPr>
            <a:r>
              <a:t/>
            </a:r>
            <a:endParaRPr sz="1000">
              <a:solidFill>
                <a:schemeClr val="dk1"/>
              </a:solidFill>
              <a:latin typeface="Montserrat"/>
              <a:ea typeface="Montserrat"/>
              <a:cs typeface="Montserrat"/>
              <a:sym typeface="Montserrat"/>
            </a:endParaRPr>
          </a:p>
          <a:p>
            <a:pPr indent="0" lvl="0" marL="0" rtl="0" algn="ctr">
              <a:spcBef>
                <a:spcPts val="0"/>
              </a:spcBef>
              <a:spcAft>
                <a:spcPts val="0"/>
              </a:spcAft>
              <a:buNone/>
            </a:pPr>
            <a:r>
              <a:rPr lang="it" sz="1000">
                <a:solidFill>
                  <a:schemeClr val="dk1"/>
                </a:solidFill>
                <a:latin typeface="Montserrat"/>
                <a:ea typeface="Montserrat"/>
                <a:cs typeface="Montserrat"/>
                <a:sym typeface="Montserrat"/>
              </a:rPr>
              <a:t>SPECIAL STATUS</a:t>
            </a:r>
            <a:endParaRPr sz="1000">
              <a:solidFill>
                <a:schemeClr val="dk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44"/>
          <p:cNvSpPr txBox="1"/>
          <p:nvPr>
            <p:ph type="title"/>
          </p:nvPr>
        </p:nvSpPr>
        <p:spPr>
          <a:xfrm>
            <a:off x="311700" y="296550"/>
            <a:ext cx="8520600" cy="653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WHAT IS MUSIC ECONOMY MADE OF?</a:t>
            </a:r>
            <a:endParaRPr>
              <a:solidFill>
                <a:srgbClr val="FFFFFF"/>
              </a:solidFill>
              <a:latin typeface="Montserrat"/>
              <a:ea typeface="Montserrat"/>
              <a:cs typeface="Montserrat"/>
              <a:sym typeface="Montserrat"/>
            </a:endParaRPr>
          </a:p>
        </p:txBody>
      </p:sp>
      <p:graphicFrame>
        <p:nvGraphicFramePr>
          <p:cNvPr id="198" name="Google Shape;198;p44"/>
          <p:cNvGraphicFramePr/>
          <p:nvPr/>
        </p:nvGraphicFramePr>
        <p:xfrm>
          <a:off x="501450" y="1287825"/>
          <a:ext cx="3000000" cy="3000000"/>
        </p:xfrm>
        <a:graphic>
          <a:graphicData uri="http://schemas.openxmlformats.org/drawingml/2006/table">
            <a:tbl>
              <a:tblPr>
                <a:noFill/>
                <a:tableStyleId>{0F26440E-F2F4-4439-BA26-EB8EE79DFA41}</a:tableStyleId>
              </a:tblPr>
              <a:tblGrid>
                <a:gridCol w="3969825"/>
                <a:gridCol w="3969825"/>
              </a:tblGrid>
              <a:tr h="1067100">
                <a:tc>
                  <a:txBody>
                    <a:bodyPr/>
                    <a:lstStyle/>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fresh ideas</a:t>
                      </a:r>
                      <a:endParaRPr i="1" sz="1200">
                        <a:solidFill>
                          <a:srgbClr val="FFFFFF"/>
                        </a:solidFill>
                        <a:latin typeface="Montserrat"/>
                        <a:ea typeface="Montserrat"/>
                        <a:cs typeface="Montserrat"/>
                        <a:sym typeface="Montserrat"/>
                      </a:endParaRPr>
                    </a:p>
                  </a:txBody>
                  <a:tcPr marT="91425" marB="91425" marR="91425" marL="91425">
                    <a:lnL cap="flat" cmpd="sng" w="9525">
                      <a:solidFill>
                        <a:srgbClr val="00FFFF"/>
                      </a:solidFill>
                      <a:prstDash val="solid"/>
                      <a:round/>
                      <a:headEnd len="sm" w="sm" type="none"/>
                      <a:tailEnd len="sm" w="sm" type="none"/>
                    </a:lnL>
                    <a:lnR cap="flat" cmpd="sng" w="9525">
                      <a:solidFill>
                        <a:srgbClr val="00FFFF"/>
                      </a:solidFill>
                      <a:prstDash val="solid"/>
                      <a:round/>
                      <a:headEnd len="sm" w="sm" type="none"/>
                      <a:tailEnd len="sm" w="sm" type="none"/>
                    </a:lnR>
                    <a:lnT cap="flat" cmpd="sng" w="9525">
                      <a:solidFill>
                        <a:srgbClr val="00FFFF"/>
                      </a:solidFill>
                      <a:prstDash val="solid"/>
                      <a:round/>
                      <a:headEnd len="sm" w="sm" type="none"/>
                      <a:tailEnd len="sm" w="sm" type="none"/>
                    </a:lnT>
                    <a:lnB cap="flat" cmpd="sng" w="9525">
                      <a:solidFill>
                        <a:srgbClr val="00FFFF"/>
                      </a:solidFill>
                      <a:prstDash val="solid"/>
                      <a:round/>
                      <a:headEnd len="sm" w="sm" type="none"/>
                      <a:tailEnd len="sm" w="sm" type="none"/>
                    </a:lnB>
                  </a:tcPr>
                </a:tc>
                <a:tc>
                  <a:txBody>
                    <a:bodyPr/>
                    <a:lstStyle/>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old outdated structures</a:t>
                      </a:r>
                      <a:endParaRPr i="1" sz="1200">
                        <a:solidFill>
                          <a:srgbClr val="FFFFFF"/>
                        </a:solidFill>
                        <a:latin typeface="Montserrat"/>
                        <a:ea typeface="Montserrat"/>
                        <a:cs typeface="Montserrat"/>
                        <a:sym typeface="Montserrat"/>
                      </a:endParaRPr>
                    </a:p>
                  </a:txBody>
                  <a:tcPr marT="91425" marB="91425" marR="91425" marL="91425">
                    <a:lnL cap="flat" cmpd="sng" w="9525">
                      <a:solidFill>
                        <a:srgbClr val="00FFFF"/>
                      </a:solidFill>
                      <a:prstDash val="solid"/>
                      <a:round/>
                      <a:headEnd len="sm" w="sm" type="none"/>
                      <a:tailEnd len="sm" w="sm" type="none"/>
                    </a:lnL>
                    <a:lnR cap="flat" cmpd="sng" w="9525">
                      <a:solidFill>
                        <a:srgbClr val="00FFFF"/>
                      </a:solidFill>
                      <a:prstDash val="solid"/>
                      <a:round/>
                      <a:headEnd len="sm" w="sm" type="none"/>
                      <a:tailEnd len="sm" w="sm" type="none"/>
                    </a:lnR>
                    <a:lnT cap="flat" cmpd="sng" w="9525">
                      <a:solidFill>
                        <a:srgbClr val="00FFFF"/>
                      </a:solidFill>
                      <a:prstDash val="solid"/>
                      <a:round/>
                      <a:headEnd len="sm" w="sm" type="none"/>
                      <a:tailEnd len="sm" w="sm" type="none"/>
                    </a:lnT>
                    <a:lnB cap="flat" cmpd="sng" w="9525">
                      <a:solidFill>
                        <a:srgbClr val="00FFFF"/>
                      </a:solidFill>
                      <a:prstDash val="solid"/>
                      <a:round/>
                      <a:headEnd len="sm" w="sm" type="none"/>
                      <a:tailEnd len="sm" w="sm" type="none"/>
                    </a:lnB>
                  </a:tcPr>
                </a:tc>
              </a:tr>
              <a:tr h="1067100">
                <a:tc>
                  <a:txBody>
                    <a:bodyPr/>
                    <a:lstStyle/>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platforms</a:t>
                      </a:r>
                      <a:endParaRPr i="1" sz="1200">
                        <a:solidFill>
                          <a:srgbClr val="FFFFFF"/>
                        </a:solidFill>
                        <a:latin typeface="Montserrat"/>
                        <a:ea typeface="Montserrat"/>
                        <a:cs typeface="Montserrat"/>
                        <a:sym typeface="Montserrat"/>
                      </a:endParaRPr>
                    </a:p>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live shows</a:t>
                      </a:r>
                      <a:endParaRPr i="1" sz="1200">
                        <a:solidFill>
                          <a:srgbClr val="FFFFFF"/>
                        </a:solidFill>
                        <a:latin typeface="Montserrat"/>
                        <a:ea typeface="Montserrat"/>
                        <a:cs typeface="Montserrat"/>
                        <a:sym typeface="Montserrat"/>
                      </a:endParaRPr>
                    </a:p>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merch</a:t>
                      </a:r>
                      <a:endParaRPr i="1" sz="1200">
                        <a:solidFill>
                          <a:srgbClr val="FFFFFF"/>
                        </a:solidFill>
                        <a:latin typeface="Montserrat"/>
                        <a:ea typeface="Montserrat"/>
                        <a:cs typeface="Montserrat"/>
                        <a:sym typeface="Montserrat"/>
                      </a:endParaRPr>
                    </a:p>
                  </a:txBody>
                  <a:tcPr marT="91425" marB="91425" marR="91425" marL="91425">
                    <a:lnL cap="flat" cmpd="sng" w="9525">
                      <a:solidFill>
                        <a:srgbClr val="00FFFF"/>
                      </a:solidFill>
                      <a:prstDash val="solid"/>
                      <a:round/>
                      <a:headEnd len="sm" w="sm" type="none"/>
                      <a:tailEnd len="sm" w="sm" type="none"/>
                    </a:lnL>
                    <a:lnR cap="flat" cmpd="sng" w="9525">
                      <a:solidFill>
                        <a:srgbClr val="00FFFF"/>
                      </a:solidFill>
                      <a:prstDash val="solid"/>
                      <a:round/>
                      <a:headEnd len="sm" w="sm" type="none"/>
                      <a:tailEnd len="sm" w="sm" type="none"/>
                    </a:lnR>
                    <a:lnT cap="flat" cmpd="sng" w="9525">
                      <a:solidFill>
                        <a:srgbClr val="00FFFF"/>
                      </a:solidFill>
                      <a:prstDash val="solid"/>
                      <a:round/>
                      <a:headEnd len="sm" w="sm" type="none"/>
                      <a:tailEnd len="sm" w="sm" type="none"/>
                    </a:lnT>
                    <a:lnB cap="flat" cmpd="sng" w="9525">
                      <a:solidFill>
                        <a:srgbClr val="00FFFF"/>
                      </a:solidFill>
                      <a:prstDash val="solid"/>
                      <a:round/>
                      <a:headEnd len="sm" w="sm" type="none"/>
                      <a:tailEnd len="sm" w="sm" type="none"/>
                    </a:lnB>
                  </a:tcPr>
                </a:tc>
                <a:tc>
                  <a:txBody>
                    <a:bodyPr/>
                    <a:lstStyle/>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IP</a:t>
                      </a:r>
                      <a:endParaRPr i="1" sz="1200">
                        <a:solidFill>
                          <a:srgbClr val="FFFFFF"/>
                        </a:solidFill>
                        <a:latin typeface="Montserrat"/>
                        <a:ea typeface="Montserrat"/>
                        <a:cs typeface="Montserrat"/>
                        <a:sym typeface="Montserrat"/>
                      </a:endParaRPr>
                    </a:p>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rights mgmt </a:t>
                      </a:r>
                      <a:endParaRPr i="1" sz="1200">
                        <a:solidFill>
                          <a:srgbClr val="FFFFFF"/>
                        </a:solidFill>
                        <a:latin typeface="Montserrat"/>
                        <a:ea typeface="Montserrat"/>
                        <a:cs typeface="Montserrat"/>
                        <a:sym typeface="Montserrat"/>
                      </a:endParaRPr>
                    </a:p>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metadata</a:t>
                      </a:r>
                      <a:endParaRPr i="1" sz="1200">
                        <a:solidFill>
                          <a:srgbClr val="FFFFFF"/>
                        </a:solidFill>
                        <a:latin typeface="Montserrat"/>
                        <a:ea typeface="Montserrat"/>
                        <a:cs typeface="Montserrat"/>
                        <a:sym typeface="Montserrat"/>
                      </a:endParaRPr>
                    </a:p>
                  </a:txBody>
                  <a:tcPr marT="91425" marB="91425" marR="91425" marL="91425">
                    <a:lnL cap="flat" cmpd="sng" w="9525">
                      <a:solidFill>
                        <a:srgbClr val="00FFFF"/>
                      </a:solidFill>
                      <a:prstDash val="solid"/>
                      <a:round/>
                      <a:headEnd len="sm" w="sm" type="none"/>
                      <a:tailEnd len="sm" w="sm" type="none"/>
                    </a:lnL>
                    <a:lnR cap="flat" cmpd="sng" w="9525">
                      <a:solidFill>
                        <a:srgbClr val="00FFFF"/>
                      </a:solidFill>
                      <a:prstDash val="solid"/>
                      <a:round/>
                      <a:headEnd len="sm" w="sm" type="none"/>
                      <a:tailEnd len="sm" w="sm" type="none"/>
                    </a:lnR>
                    <a:lnT cap="flat" cmpd="sng" w="9525">
                      <a:solidFill>
                        <a:srgbClr val="00FFFF"/>
                      </a:solidFill>
                      <a:prstDash val="solid"/>
                      <a:round/>
                      <a:headEnd len="sm" w="sm" type="none"/>
                      <a:tailEnd len="sm" w="sm" type="none"/>
                    </a:lnT>
                    <a:lnB cap="flat" cmpd="sng" w="9525">
                      <a:solidFill>
                        <a:srgbClr val="00FFFF"/>
                      </a:solidFill>
                      <a:prstDash val="solid"/>
                      <a:round/>
                      <a:headEnd len="sm" w="sm" type="none"/>
                      <a:tailEnd len="sm" w="sm" type="none"/>
                    </a:lnB>
                  </a:tcPr>
                </a:tc>
              </a:tr>
              <a:tr h="1067100">
                <a:tc>
                  <a:txBody>
                    <a:bodyPr/>
                    <a:lstStyle/>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communities</a:t>
                      </a:r>
                      <a:endParaRPr i="1" sz="1200">
                        <a:solidFill>
                          <a:srgbClr val="FFFFFF"/>
                        </a:solidFill>
                        <a:latin typeface="Montserrat"/>
                        <a:ea typeface="Montserrat"/>
                        <a:cs typeface="Montserrat"/>
                        <a:sym typeface="Montserrat"/>
                      </a:endParaRPr>
                    </a:p>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social currencies</a:t>
                      </a:r>
                      <a:endParaRPr i="1" sz="1200">
                        <a:solidFill>
                          <a:srgbClr val="FFFFFF"/>
                        </a:solidFill>
                        <a:latin typeface="Montserrat"/>
                        <a:ea typeface="Montserrat"/>
                        <a:cs typeface="Montserrat"/>
                        <a:sym typeface="Montserrat"/>
                      </a:endParaRPr>
                    </a:p>
                  </a:txBody>
                  <a:tcPr marT="91425" marB="91425" marR="91425" marL="91425">
                    <a:lnL cap="flat" cmpd="sng" w="9525">
                      <a:solidFill>
                        <a:srgbClr val="00FFFF"/>
                      </a:solidFill>
                      <a:prstDash val="solid"/>
                      <a:round/>
                      <a:headEnd len="sm" w="sm" type="none"/>
                      <a:tailEnd len="sm" w="sm" type="none"/>
                    </a:lnL>
                    <a:lnR cap="flat" cmpd="sng" w="9525">
                      <a:solidFill>
                        <a:srgbClr val="00FFFF"/>
                      </a:solidFill>
                      <a:prstDash val="solid"/>
                      <a:round/>
                      <a:headEnd len="sm" w="sm" type="none"/>
                      <a:tailEnd len="sm" w="sm" type="none"/>
                    </a:lnR>
                    <a:lnT cap="flat" cmpd="sng" w="9525">
                      <a:solidFill>
                        <a:srgbClr val="00FFFF"/>
                      </a:solidFill>
                      <a:prstDash val="solid"/>
                      <a:round/>
                      <a:headEnd len="sm" w="sm" type="none"/>
                      <a:tailEnd len="sm" w="sm" type="none"/>
                    </a:lnT>
                    <a:lnB cap="flat" cmpd="sng" w="9525">
                      <a:solidFill>
                        <a:srgbClr val="00FFFF"/>
                      </a:solidFill>
                      <a:prstDash val="solid"/>
                      <a:round/>
                      <a:headEnd len="sm" w="sm" type="none"/>
                      <a:tailEnd len="sm" w="sm" type="none"/>
                    </a:lnB>
                  </a:tcPr>
                </a:tc>
                <a:tc>
                  <a:txBody>
                    <a:bodyPr/>
                    <a:lstStyle/>
                    <a:p>
                      <a:pPr indent="0" lvl="0" marL="0" rtl="0" algn="ctr">
                        <a:spcBef>
                          <a:spcPts val="0"/>
                        </a:spcBef>
                        <a:spcAft>
                          <a:spcPts val="0"/>
                        </a:spcAft>
                        <a:buNone/>
                      </a:pPr>
                      <a:r>
                        <a:rPr i="1" lang="it" sz="1200">
                          <a:solidFill>
                            <a:srgbClr val="FFFFFF"/>
                          </a:solidFill>
                          <a:latin typeface="Montserrat"/>
                          <a:ea typeface="Montserrat"/>
                          <a:cs typeface="Montserrat"/>
                          <a:sym typeface="Montserrat"/>
                        </a:rPr>
                        <a:t>collaboration</a:t>
                      </a:r>
                      <a:endParaRPr i="1" sz="1200">
                        <a:solidFill>
                          <a:srgbClr val="FFFFFF"/>
                        </a:solidFill>
                        <a:latin typeface="Montserrat"/>
                        <a:ea typeface="Montserrat"/>
                        <a:cs typeface="Montserrat"/>
                        <a:sym typeface="Montserrat"/>
                      </a:endParaRPr>
                    </a:p>
                  </a:txBody>
                  <a:tcPr marT="91425" marB="91425" marR="91425" marL="91425">
                    <a:lnL cap="flat" cmpd="sng" w="9525">
                      <a:solidFill>
                        <a:srgbClr val="00FFFF"/>
                      </a:solidFill>
                      <a:prstDash val="solid"/>
                      <a:round/>
                      <a:headEnd len="sm" w="sm" type="none"/>
                      <a:tailEnd len="sm" w="sm" type="none"/>
                    </a:lnL>
                    <a:lnR cap="flat" cmpd="sng" w="9525">
                      <a:solidFill>
                        <a:srgbClr val="00FFFF"/>
                      </a:solidFill>
                      <a:prstDash val="solid"/>
                      <a:round/>
                      <a:headEnd len="sm" w="sm" type="none"/>
                      <a:tailEnd len="sm" w="sm" type="none"/>
                    </a:lnR>
                    <a:lnT cap="flat" cmpd="sng" w="9525">
                      <a:solidFill>
                        <a:srgbClr val="00FFFF"/>
                      </a:solidFill>
                      <a:prstDash val="solid"/>
                      <a:round/>
                      <a:headEnd len="sm" w="sm" type="none"/>
                      <a:tailEnd len="sm" w="sm" type="none"/>
                    </a:lnT>
                    <a:lnB cap="flat" cmpd="sng" w="9525">
                      <a:solidFill>
                        <a:srgbClr val="00FFFF"/>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45"/>
          <p:cNvSpPr txBox="1"/>
          <p:nvPr/>
        </p:nvSpPr>
        <p:spPr>
          <a:xfrm>
            <a:off x="2698050" y="326125"/>
            <a:ext cx="3747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Montserrat"/>
                <a:ea typeface="Montserrat"/>
                <a:cs typeface="Montserrat"/>
                <a:sym typeface="Montserrat"/>
              </a:rPr>
              <a:t>ELEMENTS IN MUSIC ECONOMY</a:t>
            </a:r>
            <a:endParaRPr>
              <a:solidFill>
                <a:srgbClr val="FFFFFF"/>
              </a:solidFill>
              <a:latin typeface="Montserrat"/>
              <a:ea typeface="Montserrat"/>
              <a:cs typeface="Montserrat"/>
              <a:sym typeface="Montserrat"/>
            </a:endParaRPr>
          </a:p>
        </p:txBody>
      </p:sp>
      <p:sp>
        <p:nvSpPr>
          <p:cNvPr id="204" name="Google Shape;204;p45"/>
          <p:cNvSpPr/>
          <p:nvPr/>
        </p:nvSpPr>
        <p:spPr>
          <a:xfrm>
            <a:off x="3842250" y="1241475"/>
            <a:ext cx="1459500" cy="505200"/>
          </a:xfrm>
          <a:prstGeom prst="cube">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200">
                <a:latin typeface="Montserrat"/>
                <a:ea typeface="Montserrat"/>
                <a:cs typeface="Montserrat"/>
                <a:sym typeface="Montserrat"/>
              </a:rPr>
              <a:t>TRIBES</a:t>
            </a:r>
            <a:endParaRPr sz="1200">
              <a:latin typeface="Montserrat"/>
              <a:ea typeface="Montserrat"/>
              <a:cs typeface="Montserrat"/>
              <a:sym typeface="Montserrat"/>
            </a:endParaRPr>
          </a:p>
        </p:txBody>
      </p:sp>
      <p:sp>
        <p:nvSpPr>
          <p:cNvPr id="205" name="Google Shape;205;p45"/>
          <p:cNvSpPr/>
          <p:nvPr/>
        </p:nvSpPr>
        <p:spPr>
          <a:xfrm>
            <a:off x="3842250" y="3081310"/>
            <a:ext cx="1459500" cy="505200"/>
          </a:xfrm>
          <a:prstGeom prst="cube">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200">
                <a:latin typeface="Montserrat"/>
                <a:ea typeface="Montserrat"/>
                <a:cs typeface="Montserrat"/>
                <a:sym typeface="Montserrat"/>
              </a:rPr>
              <a:t>SPACES</a:t>
            </a:r>
            <a:endParaRPr sz="1200">
              <a:latin typeface="Montserrat"/>
              <a:ea typeface="Montserrat"/>
              <a:cs typeface="Montserrat"/>
              <a:sym typeface="Montserrat"/>
            </a:endParaRPr>
          </a:p>
        </p:txBody>
      </p:sp>
      <p:sp>
        <p:nvSpPr>
          <p:cNvPr id="206" name="Google Shape;206;p45"/>
          <p:cNvSpPr/>
          <p:nvPr/>
        </p:nvSpPr>
        <p:spPr>
          <a:xfrm>
            <a:off x="3842250" y="1873145"/>
            <a:ext cx="1459500" cy="505200"/>
          </a:xfrm>
          <a:prstGeom prst="cube">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200">
                <a:latin typeface="Montserrat"/>
                <a:ea typeface="Montserrat"/>
                <a:cs typeface="Montserrat"/>
                <a:sym typeface="Montserrat"/>
              </a:rPr>
              <a:t>ASSETS</a:t>
            </a:r>
            <a:endParaRPr sz="1200">
              <a:latin typeface="Montserrat"/>
              <a:ea typeface="Montserrat"/>
              <a:cs typeface="Montserrat"/>
              <a:sym typeface="Montserrat"/>
            </a:endParaRPr>
          </a:p>
        </p:txBody>
      </p:sp>
      <p:sp>
        <p:nvSpPr>
          <p:cNvPr id="207" name="Google Shape;207;p45"/>
          <p:cNvSpPr/>
          <p:nvPr/>
        </p:nvSpPr>
        <p:spPr>
          <a:xfrm>
            <a:off x="3842250" y="2493780"/>
            <a:ext cx="1459500" cy="505200"/>
          </a:xfrm>
          <a:prstGeom prst="cube">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200">
                <a:latin typeface="Montserrat"/>
                <a:ea typeface="Montserrat"/>
                <a:cs typeface="Montserrat"/>
                <a:sym typeface="Montserrat"/>
              </a:rPr>
              <a:t>TOOLS</a:t>
            </a:r>
            <a:endParaRPr sz="1200">
              <a:latin typeface="Montserrat"/>
              <a:ea typeface="Montserrat"/>
              <a:cs typeface="Montserrat"/>
              <a:sym typeface="Montserrat"/>
            </a:endParaRPr>
          </a:p>
        </p:txBody>
      </p:sp>
      <p:sp>
        <p:nvSpPr>
          <p:cNvPr id="208" name="Google Shape;208;p45"/>
          <p:cNvSpPr/>
          <p:nvPr/>
        </p:nvSpPr>
        <p:spPr>
          <a:xfrm>
            <a:off x="3842250" y="3712980"/>
            <a:ext cx="1459500" cy="505200"/>
          </a:xfrm>
          <a:prstGeom prst="cube">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it" sz="1200">
                <a:solidFill>
                  <a:schemeClr val="dk1"/>
                </a:solidFill>
                <a:latin typeface="Montserrat"/>
                <a:ea typeface="Montserrat"/>
                <a:cs typeface="Montserrat"/>
                <a:sym typeface="Montserrat"/>
              </a:rPr>
              <a:t>ACTIONS</a:t>
            </a:r>
            <a:endParaRPr>
              <a:latin typeface="Montserrat"/>
              <a:ea typeface="Montserrat"/>
              <a:cs typeface="Montserrat"/>
              <a:sym typeface="Montserrat"/>
            </a:endParaRPr>
          </a:p>
        </p:txBody>
      </p:sp>
      <p:sp>
        <p:nvSpPr>
          <p:cNvPr id="209" name="Google Shape;209;p45"/>
          <p:cNvSpPr/>
          <p:nvPr/>
        </p:nvSpPr>
        <p:spPr>
          <a:xfrm>
            <a:off x="1656625" y="1105875"/>
            <a:ext cx="1497300" cy="902100"/>
          </a:xfrm>
          <a:prstGeom prst="roundRect">
            <a:avLst>
              <a:gd fmla="val 16667" name="adj"/>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000">
                <a:latin typeface="Montserrat"/>
                <a:ea typeface="Montserrat"/>
                <a:cs typeface="Montserrat"/>
                <a:sym typeface="Montserrat"/>
              </a:rPr>
              <a:t>Manufacturers Musicians</a:t>
            </a:r>
            <a:endParaRPr sz="1000">
              <a:latin typeface="Montserrat"/>
              <a:ea typeface="Montserrat"/>
              <a:cs typeface="Montserrat"/>
              <a:sym typeface="Montserrat"/>
            </a:endParaRPr>
          </a:p>
          <a:p>
            <a:pPr indent="0" lvl="0" marL="0" rtl="0" algn="ctr">
              <a:spcBef>
                <a:spcPts val="0"/>
              </a:spcBef>
              <a:spcAft>
                <a:spcPts val="0"/>
              </a:spcAft>
              <a:buNone/>
            </a:pPr>
            <a:r>
              <a:rPr lang="it" sz="1000">
                <a:latin typeface="Montserrat"/>
                <a:ea typeface="Montserrat"/>
                <a:cs typeface="Montserrat"/>
                <a:sym typeface="Montserrat"/>
              </a:rPr>
              <a:t>Managers Audiences</a:t>
            </a:r>
            <a:endParaRPr sz="1000">
              <a:latin typeface="Montserrat"/>
              <a:ea typeface="Montserrat"/>
              <a:cs typeface="Montserrat"/>
              <a:sym typeface="Montserrat"/>
            </a:endParaRPr>
          </a:p>
          <a:p>
            <a:pPr indent="0" lvl="0" marL="0" rtl="0" algn="ctr">
              <a:spcBef>
                <a:spcPts val="0"/>
              </a:spcBef>
              <a:spcAft>
                <a:spcPts val="0"/>
              </a:spcAft>
              <a:buNone/>
            </a:pPr>
            <a:r>
              <a:rPr lang="it" sz="1000">
                <a:latin typeface="Montserrat"/>
                <a:ea typeface="Montserrat"/>
                <a:cs typeface="Montserrat"/>
                <a:sym typeface="Montserrat"/>
              </a:rPr>
              <a:t>Sponsors</a:t>
            </a:r>
            <a:endParaRPr sz="1000">
              <a:latin typeface="Montserrat"/>
              <a:ea typeface="Montserrat"/>
              <a:cs typeface="Montserrat"/>
              <a:sym typeface="Montserrat"/>
            </a:endParaRPr>
          </a:p>
        </p:txBody>
      </p:sp>
      <p:sp>
        <p:nvSpPr>
          <p:cNvPr id="210" name="Google Shape;210;p45"/>
          <p:cNvSpPr/>
          <p:nvPr/>
        </p:nvSpPr>
        <p:spPr>
          <a:xfrm>
            <a:off x="5990075" y="1560100"/>
            <a:ext cx="1497300" cy="1251900"/>
          </a:xfrm>
          <a:prstGeom prst="roundRect">
            <a:avLst>
              <a:gd fmla="val 16667" name="adj"/>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000">
                <a:latin typeface="Montserrat"/>
                <a:ea typeface="Montserrat"/>
                <a:cs typeface="Montserrat"/>
                <a:sym typeface="Montserrat"/>
              </a:rPr>
              <a:t>Patents</a:t>
            </a:r>
            <a:endParaRPr sz="1000">
              <a:latin typeface="Montserrat"/>
              <a:ea typeface="Montserrat"/>
              <a:cs typeface="Montserrat"/>
              <a:sym typeface="Montserrat"/>
            </a:endParaRPr>
          </a:p>
          <a:p>
            <a:pPr indent="0" lvl="0" marL="0" rtl="0" algn="ctr">
              <a:spcBef>
                <a:spcPts val="0"/>
              </a:spcBef>
              <a:spcAft>
                <a:spcPts val="0"/>
              </a:spcAft>
              <a:buNone/>
            </a:pPr>
            <a:r>
              <a:rPr lang="it" sz="1000">
                <a:latin typeface="Montserrat"/>
                <a:ea typeface="Montserrat"/>
                <a:cs typeface="Montserrat"/>
                <a:sym typeface="Montserrat"/>
              </a:rPr>
              <a:t>Copyrights Royalties</a:t>
            </a:r>
            <a:endParaRPr sz="1000">
              <a:latin typeface="Montserrat"/>
              <a:ea typeface="Montserrat"/>
              <a:cs typeface="Montserrat"/>
              <a:sym typeface="Montserrat"/>
            </a:endParaRPr>
          </a:p>
          <a:p>
            <a:pPr indent="0" lvl="0" marL="0" rtl="0" algn="ctr">
              <a:spcBef>
                <a:spcPts val="0"/>
              </a:spcBef>
              <a:spcAft>
                <a:spcPts val="0"/>
              </a:spcAft>
              <a:buNone/>
            </a:pPr>
            <a:r>
              <a:rPr lang="it" sz="1000">
                <a:latin typeface="Montserrat"/>
                <a:ea typeface="Montserrat"/>
                <a:cs typeface="Montserrat"/>
                <a:sym typeface="Montserrat"/>
              </a:rPr>
              <a:t>Physical formats</a:t>
            </a:r>
            <a:endParaRPr sz="1000">
              <a:latin typeface="Montserrat"/>
              <a:ea typeface="Montserrat"/>
              <a:cs typeface="Montserrat"/>
              <a:sym typeface="Montserrat"/>
            </a:endParaRPr>
          </a:p>
          <a:p>
            <a:pPr indent="0" lvl="0" marL="0" rtl="0" algn="ctr">
              <a:spcBef>
                <a:spcPts val="0"/>
              </a:spcBef>
              <a:spcAft>
                <a:spcPts val="0"/>
              </a:spcAft>
              <a:buNone/>
            </a:pPr>
            <a:r>
              <a:rPr lang="it" sz="1000">
                <a:latin typeface="Montserrat"/>
                <a:ea typeface="Montserrat"/>
                <a:cs typeface="Montserrat"/>
                <a:sym typeface="Montserrat"/>
              </a:rPr>
              <a:t>Digital formats Tickets</a:t>
            </a:r>
            <a:endParaRPr sz="1000">
              <a:latin typeface="Montserrat"/>
              <a:ea typeface="Montserrat"/>
              <a:cs typeface="Montserrat"/>
              <a:sym typeface="Montserrat"/>
            </a:endParaRPr>
          </a:p>
          <a:p>
            <a:pPr indent="0" lvl="0" marL="0" rtl="0" algn="ctr">
              <a:spcBef>
                <a:spcPts val="0"/>
              </a:spcBef>
              <a:spcAft>
                <a:spcPts val="0"/>
              </a:spcAft>
              <a:buNone/>
            </a:pPr>
            <a:r>
              <a:rPr lang="it" sz="1000">
                <a:latin typeface="Montserrat"/>
                <a:ea typeface="Montserrat"/>
                <a:cs typeface="Montserrat"/>
                <a:sym typeface="Montserrat"/>
              </a:rPr>
              <a:t>Streams/plays</a:t>
            </a:r>
            <a:endParaRPr sz="1000">
              <a:latin typeface="Montserrat"/>
              <a:ea typeface="Montserrat"/>
              <a:cs typeface="Montserrat"/>
              <a:sym typeface="Montserrat"/>
            </a:endParaRPr>
          </a:p>
        </p:txBody>
      </p:sp>
      <p:sp>
        <p:nvSpPr>
          <p:cNvPr id="211" name="Google Shape;211;p45"/>
          <p:cNvSpPr/>
          <p:nvPr/>
        </p:nvSpPr>
        <p:spPr>
          <a:xfrm>
            <a:off x="1656625" y="3529675"/>
            <a:ext cx="1497300" cy="999600"/>
          </a:xfrm>
          <a:prstGeom prst="roundRect">
            <a:avLst>
              <a:gd fmla="val 16667" name="adj"/>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000">
                <a:latin typeface="Montserrat"/>
                <a:ea typeface="Montserrat"/>
                <a:cs typeface="Montserrat"/>
                <a:sym typeface="Montserrat"/>
              </a:rPr>
              <a:t>Production</a:t>
            </a:r>
            <a:endParaRPr sz="1000">
              <a:latin typeface="Montserrat"/>
              <a:ea typeface="Montserrat"/>
              <a:cs typeface="Montserrat"/>
              <a:sym typeface="Montserrat"/>
            </a:endParaRPr>
          </a:p>
          <a:p>
            <a:pPr indent="0" lvl="0" marL="0" rtl="0" algn="ctr">
              <a:spcBef>
                <a:spcPts val="0"/>
              </a:spcBef>
              <a:spcAft>
                <a:spcPts val="0"/>
              </a:spcAft>
              <a:buNone/>
            </a:pPr>
            <a:r>
              <a:rPr lang="it" sz="1000">
                <a:latin typeface="Montserrat"/>
                <a:ea typeface="Montserrat"/>
                <a:cs typeface="Montserrat"/>
                <a:sym typeface="Montserrat"/>
              </a:rPr>
              <a:t>Promotion</a:t>
            </a:r>
            <a:endParaRPr sz="1000">
              <a:latin typeface="Montserrat"/>
              <a:ea typeface="Montserrat"/>
              <a:cs typeface="Montserrat"/>
              <a:sym typeface="Montserrat"/>
            </a:endParaRPr>
          </a:p>
          <a:p>
            <a:pPr indent="0" lvl="0" marL="0" rtl="0" algn="ctr">
              <a:spcBef>
                <a:spcPts val="0"/>
              </a:spcBef>
              <a:spcAft>
                <a:spcPts val="0"/>
              </a:spcAft>
              <a:buNone/>
            </a:pPr>
            <a:r>
              <a:rPr lang="it" sz="1000">
                <a:latin typeface="Montserrat"/>
                <a:ea typeface="Montserrat"/>
                <a:cs typeface="Montserrat"/>
                <a:sym typeface="Montserrat"/>
              </a:rPr>
              <a:t>Logistics</a:t>
            </a:r>
            <a:endParaRPr sz="1000">
              <a:latin typeface="Montserrat"/>
              <a:ea typeface="Montserrat"/>
              <a:cs typeface="Montserrat"/>
              <a:sym typeface="Montserrat"/>
            </a:endParaRPr>
          </a:p>
          <a:p>
            <a:pPr indent="0" lvl="0" marL="0" rtl="0" algn="ctr">
              <a:spcBef>
                <a:spcPts val="0"/>
              </a:spcBef>
              <a:spcAft>
                <a:spcPts val="0"/>
              </a:spcAft>
              <a:buNone/>
            </a:pPr>
            <a:r>
              <a:rPr lang="it" sz="1000">
                <a:latin typeface="Montserrat"/>
                <a:ea typeface="Montserrat"/>
                <a:cs typeface="Montserrat"/>
                <a:sym typeface="Montserrat"/>
              </a:rPr>
              <a:t>Performance</a:t>
            </a:r>
            <a:endParaRPr sz="1000">
              <a:latin typeface="Montserrat"/>
              <a:ea typeface="Montserrat"/>
              <a:cs typeface="Montserrat"/>
              <a:sym typeface="Montserrat"/>
            </a:endParaRPr>
          </a:p>
          <a:p>
            <a:pPr indent="0" lvl="0" marL="0" rtl="0" algn="ctr">
              <a:spcBef>
                <a:spcPts val="0"/>
              </a:spcBef>
              <a:spcAft>
                <a:spcPts val="0"/>
              </a:spcAft>
              <a:buNone/>
            </a:pPr>
            <a:r>
              <a:rPr lang="it" sz="1000">
                <a:latin typeface="Montserrat"/>
                <a:ea typeface="Montserrat"/>
                <a:cs typeface="Montserrat"/>
                <a:sym typeface="Montserrat"/>
              </a:rPr>
              <a:t>Feedback</a:t>
            </a:r>
            <a:endParaRPr sz="1000">
              <a:latin typeface="Montserrat"/>
              <a:ea typeface="Montserrat"/>
              <a:cs typeface="Montserrat"/>
              <a:sym typeface="Montserrat"/>
            </a:endParaRPr>
          </a:p>
          <a:p>
            <a:pPr indent="0" lvl="0" marL="0" rtl="0" algn="ctr">
              <a:spcBef>
                <a:spcPts val="0"/>
              </a:spcBef>
              <a:spcAft>
                <a:spcPts val="0"/>
              </a:spcAft>
              <a:buNone/>
            </a:pPr>
            <a:r>
              <a:rPr lang="it" sz="1000">
                <a:latin typeface="Montserrat"/>
                <a:ea typeface="Montserrat"/>
                <a:cs typeface="Montserrat"/>
                <a:sym typeface="Montserrat"/>
              </a:rPr>
              <a:t>Curation</a:t>
            </a:r>
            <a:endParaRPr sz="1000">
              <a:latin typeface="Montserrat"/>
              <a:ea typeface="Montserrat"/>
              <a:cs typeface="Montserrat"/>
              <a:sym typeface="Montserrat"/>
            </a:endParaRPr>
          </a:p>
        </p:txBody>
      </p:sp>
      <p:sp>
        <p:nvSpPr>
          <p:cNvPr id="212" name="Google Shape;212;p45"/>
          <p:cNvSpPr/>
          <p:nvPr/>
        </p:nvSpPr>
        <p:spPr>
          <a:xfrm>
            <a:off x="5989975" y="2944350"/>
            <a:ext cx="1101900" cy="902100"/>
          </a:xfrm>
          <a:prstGeom prst="roundRect">
            <a:avLst>
              <a:gd fmla="val 16667" name="adj"/>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000">
                <a:latin typeface="Montserrat"/>
                <a:ea typeface="Montserrat"/>
                <a:cs typeface="Montserrat"/>
                <a:sym typeface="Montserrat"/>
              </a:rPr>
              <a:t>Online </a:t>
            </a:r>
            <a:endParaRPr sz="1000">
              <a:latin typeface="Montserrat"/>
              <a:ea typeface="Montserrat"/>
              <a:cs typeface="Montserrat"/>
              <a:sym typeface="Montserrat"/>
            </a:endParaRPr>
          </a:p>
          <a:p>
            <a:pPr indent="0" lvl="0" marL="0" rtl="0" algn="ctr">
              <a:spcBef>
                <a:spcPts val="0"/>
              </a:spcBef>
              <a:spcAft>
                <a:spcPts val="0"/>
              </a:spcAft>
              <a:buNone/>
            </a:pPr>
            <a:r>
              <a:rPr lang="it" sz="1000">
                <a:latin typeface="Montserrat"/>
                <a:ea typeface="Montserrat"/>
                <a:cs typeface="Montserrat"/>
                <a:sym typeface="Montserrat"/>
              </a:rPr>
              <a:t>Offline</a:t>
            </a:r>
            <a:endParaRPr sz="1000">
              <a:latin typeface="Montserrat"/>
              <a:ea typeface="Montserrat"/>
              <a:cs typeface="Montserrat"/>
              <a:sym typeface="Montserrat"/>
            </a:endParaRPr>
          </a:p>
        </p:txBody>
      </p:sp>
      <p:sp>
        <p:nvSpPr>
          <p:cNvPr id="213" name="Google Shape;213;p45"/>
          <p:cNvSpPr/>
          <p:nvPr/>
        </p:nvSpPr>
        <p:spPr>
          <a:xfrm>
            <a:off x="1656827" y="2358325"/>
            <a:ext cx="1497300" cy="902100"/>
          </a:xfrm>
          <a:prstGeom prst="roundRect">
            <a:avLst>
              <a:gd fmla="val 16667" name="adj"/>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it" sz="1000">
                <a:solidFill>
                  <a:schemeClr val="dk1"/>
                </a:solidFill>
                <a:latin typeface="Montserrat"/>
                <a:ea typeface="Montserrat"/>
                <a:cs typeface="Montserrat"/>
                <a:sym typeface="Montserrat"/>
              </a:rPr>
              <a:t>Devices </a:t>
            </a:r>
            <a:endParaRPr sz="1000">
              <a:solidFill>
                <a:schemeClr val="dk1"/>
              </a:solidFill>
              <a:latin typeface="Montserrat"/>
              <a:ea typeface="Montserrat"/>
              <a:cs typeface="Montserrat"/>
              <a:sym typeface="Montserrat"/>
            </a:endParaRPr>
          </a:p>
          <a:p>
            <a:pPr indent="0" lvl="0" marL="0" rtl="0" algn="ctr">
              <a:spcBef>
                <a:spcPts val="0"/>
              </a:spcBef>
              <a:spcAft>
                <a:spcPts val="0"/>
              </a:spcAft>
              <a:buClr>
                <a:schemeClr val="dk1"/>
              </a:buClr>
              <a:buSzPts val="1100"/>
              <a:buFont typeface="Arial"/>
              <a:buNone/>
            </a:pPr>
            <a:r>
              <a:rPr lang="it" sz="1000">
                <a:solidFill>
                  <a:schemeClr val="dk1"/>
                </a:solidFill>
                <a:latin typeface="Montserrat"/>
                <a:ea typeface="Montserrat"/>
                <a:cs typeface="Montserrat"/>
                <a:sym typeface="Montserrat"/>
              </a:rPr>
              <a:t>Services</a:t>
            </a:r>
            <a:endParaRPr sz="1000">
              <a:solidFill>
                <a:schemeClr val="dk1"/>
              </a:solidFill>
              <a:latin typeface="Montserrat"/>
              <a:ea typeface="Montserrat"/>
              <a:cs typeface="Montserrat"/>
              <a:sym typeface="Montserrat"/>
            </a:endParaRPr>
          </a:p>
        </p:txBody>
      </p:sp>
      <p:cxnSp>
        <p:nvCxnSpPr>
          <p:cNvPr id="214" name="Google Shape;214;p45"/>
          <p:cNvCxnSpPr>
            <a:stCxn id="204" idx="2"/>
            <a:endCxn id="209" idx="3"/>
          </p:cNvCxnSpPr>
          <p:nvPr/>
        </p:nvCxnSpPr>
        <p:spPr>
          <a:xfrm rot="10800000">
            <a:off x="3154050" y="1556925"/>
            <a:ext cx="688200" cy="300"/>
          </a:xfrm>
          <a:prstGeom prst="straightConnector1">
            <a:avLst/>
          </a:prstGeom>
          <a:noFill/>
          <a:ln cap="flat" cmpd="sng" w="9525">
            <a:solidFill>
              <a:srgbClr val="FFFFFF"/>
            </a:solidFill>
            <a:prstDash val="solid"/>
            <a:round/>
            <a:headEnd len="med" w="med" type="none"/>
            <a:tailEnd len="med" w="med" type="none"/>
          </a:ln>
        </p:spPr>
      </p:cxnSp>
      <p:cxnSp>
        <p:nvCxnSpPr>
          <p:cNvPr id="215" name="Google Shape;215;p45"/>
          <p:cNvCxnSpPr>
            <a:stCxn id="206" idx="4"/>
            <a:endCxn id="210" idx="1"/>
          </p:cNvCxnSpPr>
          <p:nvPr/>
        </p:nvCxnSpPr>
        <p:spPr>
          <a:xfrm flipH="1" rot="10800000">
            <a:off x="5175450" y="2186195"/>
            <a:ext cx="814500" cy="2700"/>
          </a:xfrm>
          <a:prstGeom prst="straightConnector1">
            <a:avLst/>
          </a:prstGeom>
          <a:noFill/>
          <a:ln cap="flat" cmpd="sng" w="9525">
            <a:solidFill>
              <a:srgbClr val="FFFFFF"/>
            </a:solidFill>
            <a:prstDash val="solid"/>
            <a:round/>
            <a:headEnd len="med" w="med" type="none"/>
            <a:tailEnd len="med" w="med" type="none"/>
          </a:ln>
        </p:spPr>
      </p:cxnSp>
      <p:cxnSp>
        <p:nvCxnSpPr>
          <p:cNvPr id="216" name="Google Shape;216;p45"/>
          <p:cNvCxnSpPr>
            <a:stCxn id="208" idx="2"/>
            <a:endCxn id="211" idx="3"/>
          </p:cNvCxnSpPr>
          <p:nvPr/>
        </p:nvCxnSpPr>
        <p:spPr>
          <a:xfrm flipH="1">
            <a:off x="3154050" y="4028730"/>
            <a:ext cx="688200" cy="600"/>
          </a:xfrm>
          <a:prstGeom prst="straightConnector1">
            <a:avLst/>
          </a:prstGeom>
          <a:noFill/>
          <a:ln cap="flat" cmpd="sng" w="9525">
            <a:solidFill>
              <a:srgbClr val="FFFFFF"/>
            </a:solidFill>
            <a:prstDash val="solid"/>
            <a:round/>
            <a:headEnd len="med" w="med" type="none"/>
            <a:tailEnd len="med" w="med" type="none"/>
          </a:ln>
        </p:spPr>
      </p:cxnSp>
      <p:cxnSp>
        <p:nvCxnSpPr>
          <p:cNvPr id="217" name="Google Shape;217;p45"/>
          <p:cNvCxnSpPr>
            <a:stCxn id="205" idx="4"/>
            <a:endCxn id="212" idx="1"/>
          </p:cNvCxnSpPr>
          <p:nvPr/>
        </p:nvCxnSpPr>
        <p:spPr>
          <a:xfrm flipH="1" rot="10800000">
            <a:off x="5175450" y="3395260"/>
            <a:ext cx="814500" cy="1800"/>
          </a:xfrm>
          <a:prstGeom prst="straightConnector1">
            <a:avLst/>
          </a:prstGeom>
          <a:noFill/>
          <a:ln cap="flat" cmpd="sng" w="9525">
            <a:solidFill>
              <a:srgbClr val="FFFFFF"/>
            </a:solidFill>
            <a:prstDash val="solid"/>
            <a:round/>
            <a:headEnd len="med" w="med" type="none"/>
            <a:tailEnd len="med" w="med" type="none"/>
          </a:ln>
        </p:spPr>
      </p:cxnSp>
      <p:cxnSp>
        <p:nvCxnSpPr>
          <p:cNvPr id="218" name="Google Shape;218;p45"/>
          <p:cNvCxnSpPr>
            <a:stCxn id="207" idx="2"/>
            <a:endCxn id="213" idx="3"/>
          </p:cNvCxnSpPr>
          <p:nvPr/>
        </p:nvCxnSpPr>
        <p:spPr>
          <a:xfrm rot="10800000">
            <a:off x="3154050" y="2809230"/>
            <a:ext cx="688200" cy="300"/>
          </a:xfrm>
          <a:prstGeom prst="straightConnector1">
            <a:avLst/>
          </a:prstGeom>
          <a:noFill/>
          <a:ln cap="flat" cmpd="sng" w="9525">
            <a:solidFill>
              <a:srgbClr val="FFFFFF"/>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164A50"/>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